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FEFF"/>
    <a:srgbClr val="FF2F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97" d="100"/>
          <a:sy n="97" d="100"/>
        </p:scale>
        <p:origin x="216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D8AF-2405-4B1C-A3C7-F9E2CC5BC854}" type="datetimeFigureOut">
              <a:rPr lang="es-MX" smtClean="0"/>
              <a:t>29/08/21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17CFE-C39D-4450-BA2E-79E0958D42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8639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D8AF-2405-4B1C-A3C7-F9E2CC5BC854}" type="datetimeFigureOut">
              <a:rPr lang="es-MX" smtClean="0"/>
              <a:t>29/08/21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17CFE-C39D-4450-BA2E-79E0958D42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0949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D8AF-2405-4B1C-A3C7-F9E2CC5BC854}" type="datetimeFigureOut">
              <a:rPr lang="es-MX" smtClean="0"/>
              <a:t>29/08/21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17CFE-C39D-4450-BA2E-79E0958D42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2500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E226-4AB5-49BB-9F48-0B81D6EEBE7E}" type="datetimeFigureOut">
              <a:rPr lang="es-MX" smtClean="0"/>
              <a:t>29/08/21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B7B7-6539-41BB-A4EF-FFA31E4F1A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0372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E226-4AB5-49BB-9F48-0B81D6EEBE7E}" type="datetimeFigureOut">
              <a:rPr lang="es-MX" smtClean="0"/>
              <a:t>29/08/21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B7B7-6539-41BB-A4EF-FFA31E4F1A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33466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E226-4AB5-49BB-9F48-0B81D6EEBE7E}" type="datetimeFigureOut">
              <a:rPr lang="es-MX" smtClean="0"/>
              <a:t>29/08/21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B7B7-6539-41BB-A4EF-FFA31E4F1A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1639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E226-4AB5-49BB-9F48-0B81D6EEBE7E}" type="datetimeFigureOut">
              <a:rPr lang="es-MX" smtClean="0"/>
              <a:t>29/08/21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B7B7-6539-41BB-A4EF-FFA31E4F1A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9011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E226-4AB5-49BB-9F48-0B81D6EEBE7E}" type="datetimeFigureOut">
              <a:rPr lang="es-MX" smtClean="0"/>
              <a:t>29/08/21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B7B7-6539-41BB-A4EF-FFA31E4F1A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94042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E226-4AB5-49BB-9F48-0B81D6EEBE7E}" type="datetimeFigureOut">
              <a:rPr lang="es-MX" smtClean="0"/>
              <a:t>29/08/21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B7B7-6539-41BB-A4EF-FFA31E4F1A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82218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E226-4AB5-49BB-9F48-0B81D6EEBE7E}" type="datetimeFigureOut">
              <a:rPr lang="es-MX" smtClean="0"/>
              <a:t>29/08/21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B7B7-6539-41BB-A4EF-FFA31E4F1A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64702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E226-4AB5-49BB-9F48-0B81D6EEBE7E}" type="datetimeFigureOut">
              <a:rPr lang="es-MX" smtClean="0"/>
              <a:t>29/08/21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B7B7-6539-41BB-A4EF-FFA31E4F1A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531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D8AF-2405-4B1C-A3C7-F9E2CC5BC854}" type="datetimeFigureOut">
              <a:rPr lang="es-MX" smtClean="0"/>
              <a:t>29/08/21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17CFE-C39D-4450-BA2E-79E0958D42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23053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E226-4AB5-49BB-9F48-0B81D6EEBE7E}" type="datetimeFigureOut">
              <a:rPr lang="es-MX" smtClean="0"/>
              <a:t>29/08/21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B7B7-6539-41BB-A4EF-FFA31E4F1A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85422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E226-4AB5-49BB-9F48-0B81D6EEBE7E}" type="datetimeFigureOut">
              <a:rPr lang="es-MX" smtClean="0"/>
              <a:t>29/08/21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B7B7-6539-41BB-A4EF-FFA31E4F1A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9098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E226-4AB5-49BB-9F48-0B81D6EEBE7E}" type="datetimeFigureOut">
              <a:rPr lang="es-MX" smtClean="0"/>
              <a:t>29/08/21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B7B7-6539-41BB-A4EF-FFA31E4F1A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7369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D8AF-2405-4B1C-A3C7-F9E2CC5BC854}" type="datetimeFigureOut">
              <a:rPr lang="es-MX" smtClean="0"/>
              <a:t>29/08/21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17CFE-C39D-4450-BA2E-79E0958D42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8914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D8AF-2405-4B1C-A3C7-F9E2CC5BC854}" type="datetimeFigureOut">
              <a:rPr lang="es-MX" smtClean="0"/>
              <a:t>29/08/21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17CFE-C39D-4450-BA2E-79E0958D42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087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D8AF-2405-4B1C-A3C7-F9E2CC5BC854}" type="datetimeFigureOut">
              <a:rPr lang="es-MX" smtClean="0"/>
              <a:t>29/08/21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17CFE-C39D-4450-BA2E-79E0958D42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1341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D8AF-2405-4B1C-A3C7-F9E2CC5BC854}" type="datetimeFigureOut">
              <a:rPr lang="es-MX" smtClean="0"/>
              <a:t>29/08/21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17CFE-C39D-4450-BA2E-79E0958D42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517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D8AF-2405-4B1C-A3C7-F9E2CC5BC854}" type="datetimeFigureOut">
              <a:rPr lang="es-MX" smtClean="0"/>
              <a:t>29/08/21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17CFE-C39D-4450-BA2E-79E0958D42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4523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D8AF-2405-4B1C-A3C7-F9E2CC5BC854}" type="datetimeFigureOut">
              <a:rPr lang="es-MX" smtClean="0"/>
              <a:t>29/08/21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17CFE-C39D-4450-BA2E-79E0958D42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8120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D8AF-2405-4B1C-A3C7-F9E2CC5BC854}" type="datetimeFigureOut">
              <a:rPr lang="es-MX" smtClean="0"/>
              <a:t>29/08/21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17CFE-C39D-4450-BA2E-79E0958D42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669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7D8AF-2405-4B1C-A3C7-F9E2CC5BC854}" type="datetimeFigureOut">
              <a:rPr lang="es-MX" smtClean="0"/>
              <a:t>29/08/21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17CFE-C39D-4450-BA2E-79E0958D429D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520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6E226-4AB5-49BB-9F48-0B81D6EEBE7E}" type="datetimeFigureOut">
              <a:rPr lang="es-MX" smtClean="0"/>
              <a:t>29/08/21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FB7B7-6539-41BB-A4EF-FFA31E4F1A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027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4">
            <a:extLst>
              <a:ext uri="{FF2B5EF4-FFF2-40B4-BE49-F238E27FC236}">
                <a16:creationId xmlns:a16="http://schemas.microsoft.com/office/drawing/2014/main" id="{F9FAFBBA-636A-4784-89FA-B0A15A7BC6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770667"/>
              </p:ext>
            </p:extLst>
          </p:nvPr>
        </p:nvGraphicFramePr>
        <p:xfrm>
          <a:off x="1564012" y="1375582"/>
          <a:ext cx="9249762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1627">
                  <a:extLst>
                    <a:ext uri="{9D8B030D-6E8A-4147-A177-3AD203B41FA5}">
                      <a16:colId xmlns:a16="http://schemas.microsoft.com/office/drawing/2014/main" val="784807888"/>
                    </a:ext>
                  </a:extLst>
                </a:gridCol>
                <a:gridCol w="1541627">
                  <a:extLst>
                    <a:ext uri="{9D8B030D-6E8A-4147-A177-3AD203B41FA5}">
                      <a16:colId xmlns:a16="http://schemas.microsoft.com/office/drawing/2014/main" val="2475337082"/>
                    </a:ext>
                  </a:extLst>
                </a:gridCol>
                <a:gridCol w="1541627">
                  <a:extLst>
                    <a:ext uri="{9D8B030D-6E8A-4147-A177-3AD203B41FA5}">
                      <a16:colId xmlns:a16="http://schemas.microsoft.com/office/drawing/2014/main" val="2143138859"/>
                    </a:ext>
                  </a:extLst>
                </a:gridCol>
                <a:gridCol w="1541627">
                  <a:extLst>
                    <a:ext uri="{9D8B030D-6E8A-4147-A177-3AD203B41FA5}">
                      <a16:colId xmlns:a16="http://schemas.microsoft.com/office/drawing/2014/main" val="3915381307"/>
                    </a:ext>
                  </a:extLst>
                </a:gridCol>
                <a:gridCol w="1541627">
                  <a:extLst>
                    <a:ext uri="{9D8B030D-6E8A-4147-A177-3AD203B41FA5}">
                      <a16:colId xmlns:a16="http://schemas.microsoft.com/office/drawing/2014/main" val="2437330047"/>
                    </a:ext>
                  </a:extLst>
                </a:gridCol>
                <a:gridCol w="1541627">
                  <a:extLst>
                    <a:ext uri="{9D8B030D-6E8A-4147-A177-3AD203B41FA5}">
                      <a16:colId xmlns:a16="http://schemas.microsoft.com/office/drawing/2014/main" val="911080582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Montserrat" pitchFamily="2" charset="77"/>
                        </a:rPr>
                        <a:t>CRONOGRAMA DE ACTIVIDADES </a:t>
                      </a:r>
                    </a:p>
                    <a:p>
                      <a:pPr algn="ctr"/>
                      <a:r>
                        <a:rPr lang="es-MX" sz="1600" dirty="0">
                          <a:latin typeface="Montserrat" pitchFamily="2" charset="77"/>
                        </a:rPr>
                        <a:t>JORNADA DE INDUCCIÓN EN LÍNEA (AGOSTO-DICIEMBRE 2021)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r>
                        <a:rPr lang="es-MX" dirty="0"/>
                        <a:t>CRONOGRAMA DE ACTIVIDADES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542125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MX" sz="1600" b="1" dirty="0">
                          <a:latin typeface="Montserrat" pitchFamily="2" charset="77"/>
                        </a:rPr>
                        <a:t>DÍA</a:t>
                      </a:r>
                    </a:p>
                    <a:p>
                      <a:endParaRPr lang="es-MX" sz="1600" b="1" dirty="0">
                        <a:latin typeface="Montserrat" pitchFamily="2" charset="77"/>
                      </a:endParaRPr>
                    </a:p>
                    <a:p>
                      <a:r>
                        <a:rPr lang="es-MX" sz="1600" b="1" dirty="0">
                          <a:latin typeface="Montserrat" pitchFamily="2" charset="77"/>
                        </a:rPr>
                        <a:t>         HORA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b="1" dirty="0">
                          <a:latin typeface="Montserrat" pitchFamily="2" charset="77"/>
                        </a:rPr>
                        <a:t>DIA 1. </a:t>
                      </a:r>
                    </a:p>
                    <a:p>
                      <a:r>
                        <a:rPr lang="es-MX" sz="1600" b="1" dirty="0">
                          <a:latin typeface="Montserrat" pitchFamily="2" charset="77"/>
                        </a:rPr>
                        <a:t>LUNES</a:t>
                      </a:r>
                    </a:p>
                    <a:p>
                      <a:r>
                        <a:rPr lang="es-MX" sz="1600" b="1" dirty="0">
                          <a:latin typeface="Montserrat" pitchFamily="2" charset="77"/>
                        </a:rPr>
                        <a:t>30/08/21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b="1" dirty="0">
                          <a:latin typeface="Montserrat" pitchFamily="2" charset="77"/>
                        </a:rPr>
                        <a:t>DIA 2. MARTES</a:t>
                      </a:r>
                    </a:p>
                    <a:p>
                      <a:r>
                        <a:rPr lang="es-MX" sz="1600" b="1" dirty="0">
                          <a:latin typeface="Montserrat" pitchFamily="2" charset="77"/>
                        </a:rPr>
                        <a:t>31/08/21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b="1" dirty="0">
                          <a:latin typeface="Montserrat" pitchFamily="2" charset="77"/>
                        </a:rPr>
                        <a:t>DIA 3. MIERCOLES 01/09/21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b="1" dirty="0">
                          <a:latin typeface="Montserrat" pitchFamily="2" charset="77"/>
                        </a:rPr>
                        <a:t>DIA 4</a:t>
                      </a:r>
                    </a:p>
                    <a:p>
                      <a:r>
                        <a:rPr lang="es-MX" sz="1600" b="1" dirty="0">
                          <a:latin typeface="Montserrat" pitchFamily="2" charset="77"/>
                        </a:rPr>
                        <a:t>JUEVES 02/09/21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b="1" dirty="0">
                          <a:latin typeface="Montserrat" pitchFamily="2" charset="77"/>
                        </a:rPr>
                        <a:t>DIA 5 VIERNES</a:t>
                      </a:r>
                    </a:p>
                    <a:p>
                      <a:r>
                        <a:rPr lang="es-MX" sz="1600" b="1" dirty="0">
                          <a:latin typeface="Montserrat" pitchFamily="2" charset="77"/>
                        </a:rPr>
                        <a:t>03/09/21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289162"/>
                  </a:ext>
                </a:extLst>
              </a:tr>
              <a:tr h="527647">
                <a:tc>
                  <a:txBody>
                    <a:bodyPr/>
                    <a:lstStyle/>
                    <a:p>
                      <a:r>
                        <a:rPr lang="es-MX" sz="1600" b="1" dirty="0">
                          <a:latin typeface="Montserrat" pitchFamily="2" charset="77"/>
                        </a:rPr>
                        <a:t>16:00-16:30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latin typeface="Montserrat" pitchFamily="2" charset="77"/>
                        </a:rPr>
                        <a:t>PRESENTACIÓN </a:t>
                      </a:r>
                      <a:r>
                        <a:rPr lang="es-MX" sz="900" dirty="0">
                          <a:latin typeface="Montserrat" pitchFamily="2" charset="77"/>
                        </a:rPr>
                        <a:t>DIRECTIVOS Y JEFES DE DEPARTAMENTOS</a:t>
                      </a:r>
                      <a:endParaRPr lang="es-MX" sz="1100" dirty="0">
                        <a:latin typeface="Montserrat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s-MX" sz="1100" dirty="0">
                          <a:latin typeface="Montserrat" pitchFamily="2" charset="77"/>
                        </a:rPr>
                        <a:t>SERVICIOS ESCOLARES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s-MX" sz="1100" dirty="0">
                          <a:latin typeface="Montserrat" pitchFamily="2" charset="77"/>
                        </a:rPr>
                        <a:t>SISTEMA DE GESTIÓN AMBIENTAL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s-MX" sz="1100" dirty="0">
                          <a:latin typeface="Montserrat" pitchFamily="2" charset="77"/>
                        </a:rPr>
                        <a:t>ACTIVIDADES EXTRAESCOLARES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2F92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s-MX" sz="1100" dirty="0">
                          <a:latin typeface="Montserrat" pitchFamily="2" charset="77"/>
                        </a:rPr>
                        <a:t>DIVISIÓN DE ESTUDIOS PROFESIONALES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489545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r>
                        <a:rPr lang="es-MX" sz="1600" b="1" dirty="0">
                          <a:latin typeface="Montserrat" pitchFamily="2" charset="77"/>
                        </a:rPr>
                        <a:t>16:30-17:00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s-MX" sz="1100" dirty="0">
                          <a:latin typeface="Montserrat" pitchFamily="2" charset="77"/>
                        </a:rPr>
                        <a:t>DESARROLLO ACADÉMICO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lang="es-MX" sz="1200" dirty="0"/>
                        <a:t>SERVICIOS ESCOLARES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/>
                        <a:t>DEPTO. DE GESTION TECNOLOGICA Y VINCULACION</a:t>
                      </a:r>
                    </a:p>
                    <a:p>
                      <a:endParaRPr lang="es-MX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r>
                        <a:rPr lang="es-MX" sz="1200" dirty="0"/>
                        <a:t>ACTIVIDADES EXTRAESCOLARES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/>
                        <a:t>DIVISION DE ESTUDIOS PROFESIONALES</a:t>
                      </a:r>
                    </a:p>
                    <a:p>
                      <a:endParaRPr lang="es-MX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70792"/>
                  </a:ext>
                </a:extLst>
              </a:tr>
              <a:tr h="9144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Montserrat" pitchFamily="2" charset="77"/>
                        </a:rPr>
                        <a:t>DEPTO. DE GESTIÓN TECNOLÓGICA Y VINCULACIÓN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s-MX" sz="1100" dirty="0">
                          <a:latin typeface="Montserrat" pitchFamily="2" charset="77"/>
                        </a:rPr>
                        <a:t>CENTRO DE CÓMPUTO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2F9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92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b="1" dirty="0">
                          <a:latin typeface="Montserrat" pitchFamily="2" charset="77"/>
                        </a:rPr>
                        <a:t>17:00-17:30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s-MX" sz="1100" dirty="0">
                          <a:latin typeface="Montserrat" pitchFamily="2" charset="77"/>
                        </a:rPr>
                        <a:t>CENTRO DE INFORMACIÓN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50" dirty="0">
                          <a:latin typeface="Montserrat" pitchFamily="2" charset="77"/>
                        </a:rPr>
                        <a:t>COORDINACIÓN DE LENGUAS EXTRANJERAS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latin typeface="Montserrat" pitchFamily="2" charset="77"/>
                        </a:rPr>
                        <a:t>CURSO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r>
                        <a:rPr lang="es-MX" sz="1200" dirty="0"/>
                        <a:t>CENTRO DE COMPUTO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s-MX" sz="1100" dirty="0">
                          <a:latin typeface="Montserrat" pitchFamily="2" charset="77"/>
                        </a:rPr>
                        <a:t>CONFERENCIA:</a:t>
                      </a:r>
                    </a:p>
                    <a:p>
                      <a:r>
                        <a:rPr lang="es-MX" sz="1100" dirty="0">
                          <a:latin typeface="Montserrat" pitchFamily="2" charset="77"/>
                        </a:rPr>
                        <a:t>PEQUEÑOS HABITOS (LA CLAVE DE TU ÉXITO ESCOLAR) </a:t>
                      </a:r>
                      <a:r>
                        <a:rPr lang="es-MX" sz="1100" b="1" dirty="0" err="1">
                          <a:latin typeface="Montserrat" pitchFamily="2" charset="77"/>
                        </a:rPr>
                        <a:t>Psic</a:t>
                      </a:r>
                      <a:r>
                        <a:rPr lang="es-MX" sz="1100" b="1" dirty="0">
                          <a:latin typeface="Montserrat" pitchFamily="2" charset="77"/>
                        </a:rPr>
                        <a:t>. Lizeth </a:t>
                      </a:r>
                      <a:r>
                        <a:rPr lang="es-MX" sz="1100" b="1" dirty="0" err="1">
                          <a:latin typeface="Montserrat" pitchFamily="2" charset="77"/>
                        </a:rPr>
                        <a:t>Palomec</a:t>
                      </a:r>
                      <a:r>
                        <a:rPr lang="es-MX" sz="1100" b="1" dirty="0">
                          <a:latin typeface="Montserrat" pitchFamily="2" charset="77"/>
                        </a:rPr>
                        <a:t> Candelaria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333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b="1" dirty="0">
                          <a:latin typeface="Montserrat" pitchFamily="2" charset="77"/>
                        </a:rPr>
                        <a:t>17:30-18:00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r>
                        <a:rPr lang="es-MX" sz="1200" dirty="0"/>
                        <a:t>CENTRO DE INFORMACION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latin typeface="Montserrat" pitchFamily="2" charset="77"/>
                        </a:rPr>
                        <a:t>CURSO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latin typeface="Montserrat" pitchFamily="2" charset="77"/>
                        </a:rPr>
                        <a:t>CURSO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latin typeface="Montserrat" pitchFamily="2" charset="77"/>
                        </a:rPr>
                        <a:t>CURSO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444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b="1" dirty="0">
                          <a:latin typeface="Montserrat" pitchFamily="2" charset="77"/>
                        </a:rPr>
                        <a:t>18:00-19:00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latin typeface="Montserrat" pitchFamily="2" charset="77"/>
                        </a:rPr>
                        <a:t>CURSO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latin typeface="Montserrat" pitchFamily="2" charset="77"/>
                        </a:rPr>
                        <a:t>CURSO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latin typeface="Montserrat" pitchFamily="2" charset="77"/>
                        </a:rPr>
                        <a:t>CURSO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latin typeface="Montserrat" pitchFamily="2" charset="77"/>
                        </a:rPr>
                        <a:t>CURSO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sz="1100" dirty="0">
                        <a:latin typeface="Montserrat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7142314"/>
                  </a:ext>
                </a:extLst>
              </a:tr>
            </a:tbl>
          </a:graphicData>
        </a:graphic>
      </p:graphicFrame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14DF186D-FFF7-4538-AE4A-67CAF60752ED}"/>
              </a:ext>
            </a:extLst>
          </p:cNvPr>
          <p:cNvCxnSpPr>
            <a:cxnSpLocks/>
          </p:cNvCxnSpPr>
          <p:nvPr/>
        </p:nvCxnSpPr>
        <p:spPr>
          <a:xfrm flipV="1">
            <a:off x="1564012" y="1987826"/>
            <a:ext cx="1523745" cy="781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9539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015E64-2380-1545-BF70-95470E12C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378" y="1232453"/>
            <a:ext cx="9087678" cy="816045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>
                <a:latin typeface="Montserrat" pitchFamily="2" charset="77"/>
              </a:rPr>
              <a:t>Links de acceso – DÍA 1 LUNES 30/08/21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C6A2979-3A74-D84C-8F30-89E4DEE787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114894"/>
              </p:ext>
            </p:extLst>
          </p:nvPr>
        </p:nvGraphicFramePr>
        <p:xfrm>
          <a:off x="1223617" y="2493179"/>
          <a:ext cx="9603408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1136">
                  <a:extLst>
                    <a:ext uri="{9D8B030D-6E8A-4147-A177-3AD203B41FA5}">
                      <a16:colId xmlns:a16="http://schemas.microsoft.com/office/drawing/2014/main" val="820197344"/>
                    </a:ext>
                  </a:extLst>
                </a:gridCol>
                <a:gridCol w="3201136">
                  <a:extLst>
                    <a:ext uri="{9D8B030D-6E8A-4147-A177-3AD203B41FA5}">
                      <a16:colId xmlns:a16="http://schemas.microsoft.com/office/drawing/2014/main" val="1312441578"/>
                    </a:ext>
                  </a:extLst>
                </a:gridCol>
                <a:gridCol w="3201136">
                  <a:extLst>
                    <a:ext uri="{9D8B030D-6E8A-4147-A177-3AD203B41FA5}">
                      <a16:colId xmlns:a16="http://schemas.microsoft.com/office/drawing/2014/main" val="1607634870"/>
                    </a:ext>
                  </a:extLst>
                </a:gridCol>
              </a:tblGrid>
              <a:tr h="6914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PRESENTACIÓN DIRECTIVOS Y JEFES DE DEPARTAMENTOS</a:t>
                      </a:r>
                    </a:p>
                    <a:p>
                      <a:pPr algn="ctr"/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DESARROLLO ACADÉMICO</a:t>
                      </a:r>
                    </a:p>
                    <a:p>
                      <a:pPr algn="ctr"/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CENTRO DE INFORMACIÓN</a:t>
                      </a:r>
                    </a:p>
                    <a:p>
                      <a:pPr algn="ctr"/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125098"/>
                  </a:ext>
                </a:extLst>
              </a:tr>
              <a:tr h="558016"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>
                          <a:latin typeface="Montserrat" pitchFamily="2" charset="77"/>
                        </a:rPr>
                        <a:t>16:00-16:30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>
                          <a:latin typeface="Montserrat" pitchFamily="2" charset="77"/>
                        </a:rPr>
                        <a:t>16:30-17:00</a:t>
                      </a:r>
                    </a:p>
                    <a:p>
                      <a:pPr algn="ctr"/>
                      <a:endParaRPr lang="es-MX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>
                          <a:latin typeface="Montserrat" pitchFamily="2" charset="77"/>
                        </a:rPr>
                        <a:t>17:00-18:00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318362"/>
                  </a:ext>
                </a:extLst>
              </a:tr>
            </a:tbl>
          </a:graphicData>
        </a:graphic>
      </p:graphicFrame>
      <p:sp>
        <p:nvSpPr>
          <p:cNvPr id="5" name="Título 1">
            <a:extLst>
              <a:ext uri="{FF2B5EF4-FFF2-40B4-BE49-F238E27FC236}">
                <a16:creationId xmlns:a16="http://schemas.microsoft.com/office/drawing/2014/main" id="{9E06C2E0-FC27-2240-9360-B90367308A60}"/>
              </a:ext>
            </a:extLst>
          </p:cNvPr>
          <p:cNvSpPr txBox="1">
            <a:spLocks/>
          </p:cNvSpPr>
          <p:nvPr/>
        </p:nvSpPr>
        <p:spPr>
          <a:xfrm>
            <a:off x="1534490" y="1764659"/>
            <a:ext cx="9087678" cy="8160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800" b="1" dirty="0">
                <a:solidFill>
                  <a:schemeClr val="accent5"/>
                </a:solidFill>
                <a:latin typeface="Montserrat" pitchFamily="2" charset="77"/>
              </a:rPr>
              <a:t>https://bit.ly/3gH82Ms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3A57F2BB-BB35-0049-AF16-1268997EBC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397757"/>
              </p:ext>
            </p:extLst>
          </p:nvPr>
        </p:nvGraphicFramePr>
        <p:xfrm>
          <a:off x="134729" y="4614375"/>
          <a:ext cx="11887200" cy="1648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559436483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476927939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653567548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3864822434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3652790097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603756194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3397943902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894209916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348628827"/>
                    </a:ext>
                  </a:extLst>
                </a:gridCol>
              </a:tblGrid>
              <a:tr h="714978"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CARRERA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INGENIERÍA INDUSTRIAL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INGENIERÍA QUÍMICA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INGENIERÍA ELECTROMECÁNICA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INGENIERÍA ELECTRÓNICA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INGENIERÍA EN SISTEMAS COMPUTACIONALES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INGENIERÍA AMBIENTAL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LICENCIATURA EN ADMINISTRACIÓN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INGENIERÍA EN GESTIÓN EMPRESARIAL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7708824"/>
                  </a:ext>
                </a:extLst>
              </a:tr>
              <a:tr h="933336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LINK CURSO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solidFill>
                            <a:schemeClr val="tx1"/>
                          </a:solidFill>
                        </a:rPr>
                        <a:t>https://bit.ly/3gDvGcE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solidFill>
                            <a:schemeClr val="tx1"/>
                          </a:solidFill>
                        </a:rPr>
                        <a:t>https://bit.ly/3mIvNHY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solidFill>
                            <a:schemeClr val="tx1"/>
                          </a:solidFill>
                        </a:rPr>
                        <a:t>https://bit.ly/3sZEQVN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solidFill>
                            <a:schemeClr val="tx1"/>
                          </a:solidFill>
                        </a:rPr>
                        <a:t>https://bit.ly/3zrg9En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b="1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Grupo 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https://bit.ly/3gEAwGI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b="1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Grupo 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https://bit.ly/3mGFQgs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solidFill>
                            <a:schemeClr val="tx1"/>
                          </a:solidFill>
                        </a:rPr>
                        <a:t>https://bit.ly/3DkjZRQ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solidFill>
                            <a:schemeClr val="tx1"/>
                          </a:solidFill>
                        </a:rPr>
                        <a:t>https://bit.ly/3sTjrOa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solidFill>
                            <a:schemeClr val="tx1"/>
                          </a:solidFill>
                        </a:rPr>
                        <a:t>https://bit.ly/3mFffAv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408175"/>
                  </a:ext>
                </a:extLst>
              </a:tr>
            </a:tbl>
          </a:graphicData>
        </a:graphic>
      </p:graphicFrame>
      <p:sp>
        <p:nvSpPr>
          <p:cNvPr id="7" name="Título 1">
            <a:extLst>
              <a:ext uri="{FF2B5EF4-FFF2-40B4-BE49-F238E27FC236}">
                <a16:creationId xmlns:a16="http://schemas.microsoft.com/office/drawing/2014/main" id="{D3404D7D-04BB-D147-82C6-9F57BF616884}"/>
              </a:ext>
            </a:extLst>
          </p:cNvPr>
          <p:cNvSpPr txBox="1">
            <a:spLocks/>
          </p:cNvSpPr>
          <p:nvPr/>
        </p:nvSpPr>
        <p:spPr>
          <a:xfrm>
            <a:off x="1481482" y="3973380"/>
            <a:ext cx="9087678" cy="8160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800" dirty="0">
                <a:latin typeface="Montserrat" pitchFamily="2" charset="77"/>
              </a:rPr>
              <a:t>CURSO: </a:t>
            </a:r>
            <a:r>
              <a:rPr lang="es-MX" sz="2800" b="1" dirty="0">
                <a:latin typeface="Montserrat" pitchFamily="2" charset="77"/>
              </a:rPr>
              <a:t>Apartir de las 18:00 hrs.</a:t>
            </a:r>
          </a:p>
        </p:txBody>
      </p:sp>
    </p:spTree>
    <p:extLst>
      <p:ext uri="{BB962C8B-B14F-4D97-AF65-F5344CB8AC3E}">
        <p14:creationId xmlns:p14="http://schemas.microsoft.com/office/powerpoint/2010/main" val="3168550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015E64-2380-1545-BF70-95470E12C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378" y="1232453"/>
            <a:ext cx="9087678" cy="816045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>
                <a:latin typeface="Montserrat" pitchFamily="2" charset="77"/>
              </a:rPr>
              <a:t>Links de acceso – DÍA 2 MARTES 31/08/21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C6A2979-3A74-D84C-8F30-89E4DEE787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516940"/>
              </p:ext>
            </p:extLst>
          </p:nvPr>
        </p:nvGraphicFramePr>
        <p:xfrm>
          <a:off x="2824185" y="2579628"/>
          <a:ext cx="6402272" cy="1270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1136">
                  <a:extLst>
                    <a:ext uri="{9D8B030D-6E8A-4147-A177-3AD203B41FA5}">
                      <a16:colId xmlns:a16="http://schemas.microsoft.com/office/drawing/2014/main" val="820197344"/>
                    </a:ext>
                  </a:extLst>
                </a:gridCol>
                <a:gridCol w="3201136">
                  <a:extLst>
                    <a:ext uri="{9D8B030D-6E8A-4147-A177-3AD203B41FA5}">
                      <a16:colId xmlns:a16="http://schemas.microsoft.com/office/drawing/2014/main" val="1312441578"/>
                    </a:ext>
                  </a:extLst>
                </a:gridCol>
              </a:tblGrid>
              <a:tr h="69149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SERVICIOS ESCOLARES</a:t>
                      </a:r>
                    </a:p>
                    <a:p>
                      <a:pPr algn="ctr"/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COORDINACIÓN DE LENGUAS EXTRANJERAS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125098"/>
                  </a:ext>
                </a:extLst>
              </a:tr>
              <a:tr h="558016"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>
                          <a:latin typeface="Montserrat" pitchFamily="2" charset="77"/>
                        </a:rPr>
                        <a:t>16:00-17:00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>
                          <a:latin typeface="Montserrat" pitchFamily="2" charset="77"/>
                        </a:rPr>
                        <a:t>17:00-17:30</a:t>
                      </a:r>
                    </a:p>
                    <a:p>
                      <a:pPr algn="ctr"/>
                      <a:endParaRPr lang="es-MX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318362"/>
                  </a:ext>
                </a:extLst>
              </a:tr>
            </a:tbl>
          </a:graphicData>
        </a:graphic>
      </p:graphicFrame>
      <p:sp>
        <p:nvSpPr>
          <p:cNvPr id="5" name="Título 1">
            <a:extLst>
              <a:ext uri="{FF2B5EF4-FFF2-40B4-BE49-F238E27FC236}">
                <a16:creationId xmlns:a16="http://schemas.microsoft.com/office/drawing/2014/main" id="{9E06C2E0-FC27-2240-9360-B90367308A60}"/>
              </a:ext>
            </a:extLst>
          </p:cNvPr>
          <p:cNvSpPr txBox="1">
            <a:spLocks/>
          </p:cNvSpPr>
          <p:nvPr/>
        </p:nvSpPr>
        <p:spPr>
          <a:xfrm>
            <a:off x="1353378" y="1820440"/>
            <a:ext cx="9087678" cy="8160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800" b="1" dirty="0">
                <a:solidFill>
                  <a:schemeClr val="accent5"/>
                </a:solidFill>
                <a:latin typeface="Montserrat" pitchFamily="2" charset="77"/>
              </a:rPr>
              <a:t>https://bit.ly/3mJe2bk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EF6A7349-3143-0746-A858-19C0F6ECAC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333713"/>
              </p:ext>
            </p:extLst>
          </p:nvPr>
        </p:nvGraphicFramePr>
        <p:xfrm>
          <a:off x="134729" y="4614375"/>
          <a:ext cx="11887200" cy="1648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559436483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476927939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653567548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3864822434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3652790097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603756194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3397943902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894209916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348628827"/>
                    </a:ext>
                  </a:extLst>
                </a:gridCol>
              </a:tblGrid>
              <a:tr h="714978"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CARRERA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INGENIERÍA INDUSTRIAL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INGENIERÍA QUÍMICA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INGENIERÍA ELECTROMECÁNICA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INGENIERÍA ELECTRÓNICA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INGENIERÍA EN SISTEMAS COMPUTACIONALES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INGENIERÍA AMBIENTAL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LICENCIATURA EN ADMINISTRACIÓN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INGENIERÍA EN GESTIÓN EMPRESARIAL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7708824"/>
                  </a:ext>
                </a:extLst>
              </a:tr>
              <a:tr h="933336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LINK CURSO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solidFill>
                            <a:schemeClr val="tx1"/>
                          </a:solidFill>
                        </a:rPr>
                        <a:t>https://bit.ly/3gDvGcE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solidFill>
                            <a:schemeClr val="tx1"/>
                          </a:solidFill>
                        </a:rPr>
                        <a:t>https://bit.ly/3t3xPn6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solidFill>
                            <a:schemeClr val="tx1"/>
                          </a:solidFill>
                        </a:rPr>
                        <a:t>https://bit.ly/3jpFgSb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solidFill>
                            <a:schemeClr val="tx1"/>
                          </a:solidFill>
                        </a:rPr>
                        <a:t>https://bit.ly/3zrg9En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b="1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Grupo 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https://bit.ly/3gEAwGI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b="1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Grupo 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https://bit.ly/3mGFQgs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solidFill>
                            <a:schemeClr val="tx1"/>
                          </a:solidFill>
                        </a:rPr>
                        <a:t>https://bit.ly/3DkjZRQ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solidFill>
                            <a:schemeClr val="tx1"/>
                          </a:solidFill>
                        </a:rPr>
                        <a:t>https://bit.ly/3zveGwD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solidFill>
                            <a:schemeClr val="tx1"/>
                          </a:solidFill>
                        </a:rPr>
                        <a:t>https://bit.ly/2UX5imz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408175"/>
                  </a:ext>
                </a:extLst>
              </a:tr>
            </a:tbl>
          </a:graphicData>
        </a:graphic>
      </p:graphicFrame>
      <p:sp>
        <p:nvSpPr>
          <p:cNvPr id="7" name="Título 1">
            <a:extLst>
              <a:ext uri="{FF2B5EF4-FFF2-40B4-BE49-F238E27FC236}">
                <a16:creationId xmlns:a16="http://schemas.microsoft.com/office/drawing/2014/main" id="{1A1EE6C5-85C0-9B4C-8A89-B74CCF397A00}"/>
              </a:ext>
            </a:extLst>
          </p:cNvPr>
          <p:cNvSpPr txBox="1">
            <a:spLocks/>
          </p:cNvSpPr>
          <p:nvPr/>
        </p:nvSpPr>
        <p:spPr>
          <a:xfrm>
            <a:off x="1481482" y="3973380"/>
            <a:ext cx="9087678" cy="8160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800" dirty="0">
                <a:latin typeface="Montserrat" pitchFamily="2" charset="77"/>
              </a:rPr>
              <a:t>CURSO: </a:t>
            </a:r>
            <a:r>
              <a:rPr lang="es-MX" sz="2800" b="1" dirty="0">
                <a:latin typeface="Montserrat" pitchFamily="2" charset="77"/>
              </a:rPr>
              <a:t>Apartir de las 17:30 hrs.</a:t>
            </a:r>
          </a:p>
        </p:txBody>
      </p:sp>
    </p:spTree>
    <p:extLst>
      <p:ext uri="{BB962C8B-B14F-4D97-AF65-F5344CB8AC3E}">
        <p14:creationId xmlns:p14="http://schemas.microsoft.com/office/powerpoint/2010/main" val="919919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015E64-2380-1545-BF70-95470E12C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378" y="1232453"/>
            <a:ext cx="9087678" cy="816045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>
                <a:latin typeface="Montserrat" pitchFamily="2" charset="77"/>
              </a:rPr>
              <a:t>Links de acceso – DÍA 3 MIÉRCOLES 01/09/21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C6A2979-3A74-D84C-8F30-89E4DEE787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67490"/>
              </p:ext>
            </p:extLst>
          </p:nvPr>
        </p:nvGraphicFramePr>
        <p:xfrm>
          <a:off x="2824185" y="2662740"/>
          <a:ext cx="6402272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1136">
                  <a:extLst>
                    <a:ext uri="{9D8B030D-6E8A-4147-A177-3AD203B41FA5}">
                      <a16:colId xmlns:a16="http://schemas.microsoft.com/office/drawing/2014/main" val="820197344"/>
                    </a:ext>
                  </a:extLst>
                </a:gridCol>
                <a:gridCol w="3201136">
                  <a:extLst>
                    <a:ext uri="{9D8B030D-6E8A-4147-A177-3AD203B41FA5}">
                      <a16:colId xmlns:a16="http://schemas.microsoft.com/office/drawing/2014/main" val="1312441578"/>
                    </a:ext>
                  </a:extLst>
                </a:gridCol>
              </a:tblGrid>
              <a:tr h="69149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SISTEMA DE GESTIÓN AMBIENTAL</a:t>
                      </a:r>
                    </a:p>
                    <a:p>
                      <a:pPr algn="ctr"/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DEPTO. DE GESTIÓN TECNOLÓGICA Y VINCULACIÓN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125098"/>
                  </a:ext>
                </a:extLst>
              </a:tr>
              <a:tr h="558016"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>
                          <a:latin typeface="Montserrat" pitchFamily="2" charset="77"/>
                        </a:rPr>
                        <a:t>16:00-16:30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>
                          <a:latin typeface="Montserrat" pitchFamily="2" charset="77"/>
                        </a:rPr>
                        <a:t>16:30-17:00</a:t>
                      </a:r>
                    </a:p>
                    <a:p>
                      <a:pPr algn="ctr"/>
                      <a:endParaRPr lang="es-MX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318362"/>
                  </a:ext>
                </a:extLst>
              </a:tr>
            </a:tbl>
          </a:graphicData>
        </a:graphic>
      </p:graphicFrame>
      <p:sp>
        <p:nvSpPr>
          <p:cNvPr id="5" name="Título 1">
            <a:extLst>
              <a:ext uri="{FF2B5EF4-FFF2-40B4-BE49-F238E27FC236}">
                <a16:creationId xmlns:a16="http://schemas.microsoft.com/office/drawing/2014/main" id="{9E06C2E0-FC27-2240-9360-B90367308A60}"/>
              </a:ext>
            </a:extLst>
          </p:cNvPr>
          <p:cNvSpPr txBox="1">
            <a:spLocks/>
          </p:cNvSpPr>
          <p:nvPr/>
        </p:nvSpPr>
        <p:spPr>
          <a:xfrm>
            <a:off x="1481482" y="1873448"/>
            <a:ext cx="9087678" cy="8160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800" b="1" dirty="0">
                <a:solidFill>
                  <a:schemeClr val="accent5"/>
                </a:solidFill>
                <a:latin typeface="Montserrat" pitchFamily="2" charset="77"/>
              </a:rPr>
              <a:t>https://bit.ly/3kwk8ch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E7B765BF-75DD-5246-A6F4-7BA5731598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341635"/>
              </p:ext>
            </p:extLst>
          </p:nvPr>
        </p:nvGraphicFramePr>
        <p:xfrm>
          <a:off x="134729" y="4614375"/>
          <a:ext cx="11887200" cy="1648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559436483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476927939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653567548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3864822434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3652790097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603756194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3397943902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894209916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348628827"/>
                    </a:ext>
                  </a:extLst>
                </a:gridCol>
              </a:tblGrid>
              <a:tr h="714978"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CARRERA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INGENIERÍA INDUSTRIAL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INGENIERÍA QUÍMICA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INGENIERÍA ELECTROMECÁNICA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INGENIERÍA ELECTRÓNICA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INGENIERÍA EN SISTEMAS COMPUTACIONALES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INGENIERÍA AMBIENTAL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LICENCIATURA EN ADMINISTRACIÓN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INGENIERÍA EN GESTIÓN EMPRESARIAL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7708824"/>
                  </a:ext>
                </a:extLst>
              </a:tr>
              <a:tr h="933336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LINK CURSO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solidFill>
                            <a:schemeClr val="tx1"/>
                          </a:solidFill>
                        </a:rPr>
                        <a:t>https://bit.ly/3gDvGcE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solidFill>
                            <a:schemeClr val="tx1"/>
                          </a:solidFill>
                        </a:rPr>
                        <a:t>https://bit.ly/3gElxN2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solidFill>
                            <a:schemeClr val="tx1"/>
                          </a:solidFill>
                        </a:rPr>
                        <a:t>https://bit.ly/3yonHpN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solidFill>
                            <a:schemeClr val="tx1"/>
                          </a:solidFill>
                        </a:rPr>
                        <a:t>https://bit.ly/3zrg9En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b="1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Grupo 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https://bit.ly/3gEAwGI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b="1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Grupo 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https://bit.ly/3mGFQgs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solidFill>
                            <a:schemeClr val="tx1"/>
                          </a:solidFill>
                        </a:rPr>
                        <a:t>https://bit.ly/3DkjZRQ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solidFill>
                            <a:schemeClr val="tx1"/>
                          </a:solidFill>
                        </a:rPr>
                        <a:t>https://bit.ly/3jskcux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solidFill>
                            <a:schemeClr val="tx1"/>
                          </a:solidFill>
                        </a:rPr>
                        <a:t>https://bit.ly/3gGA6Qb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408175"/>
                  </a:ext>
                </a:extLst>
              </a:tr>
            </a:tbl>
          </a:graphicData>
        </a:graphic>
      </p:graphicFrame>
      <p:sp>
        <p:nvSpPr>
          <p:cNvPr id="7" name="Título 1">
            <a:extLst>
              <a:ext uri="{FF2B5EF4-FFF2-40B4-BE49-F238E27FC236}">
                <a16:creationId xmlns:a16="http://schemas.microsoft.com/office/drawing/2014/main" id="{B1A98767-D9B6-494F-B7D8-4D72621CF94E}"/>
              </a:ext>
            </a:extLst>
          </p:cNvPr>
          <p:cNvSpPr txBox="1">
            <a:spLocks/>
          </p:cNvSpPr>
          <p:nvPr/>
        </p:nvSpPr>
        <p:spPr>
          <a:xfrm>
            <a:off x="1481482" y="3973380"/>
            <a:ext cx="9087678" cy="8160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800" dirty="0">
                <a:latin typeface="Montserrat" pitchFamily="2" charset="77"/>
              </a:rPr>
              <a:t>CURSO: </a:t>
            </a:r>
            <a:r>
              <a:rPr lang="es-MX" sz="2800" b="1" dirty="0">
                <a:latin typeface="Montserrat" pitchFamily="2" charset="77"/>
              </a:rPr>
              <a:t>Apartir de las 17:00 hrs.</a:t>
            </a:r>
          </a:p>
        </p:txBody>
      </p:sp>
    </p:spTree>
    <p:extLst>
      <p:ext uri="{BB962C8B-B14F-4D97-AF65-F5344CB8AC3E}">
        <p14:creationId xmlns:p14="http://schemas.microsoft.com/office/powerpoint/2010/main" val="3295071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015E64-2380-1545-BF70-95470E12C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378" y="1232453"/>
            <a:ext cx="9087678" cy="816045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>
                <a:latin typeface="Montserrat" pitchFamily="2" charset="77"/>
              </a:rPr>
              <a:t>Links de acceso – DÍA 4 JUEVES 02/09/21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C6A2979-3A74-D84C-8F30-89E4DEE787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262791"/>
              </p:ext>
            </p:extLst>
          </p:nvPr>
        </p:nvGraphicFramePr>
        <p:xfrm>
          <a:off x="2824185" y="2513714"/>
          <a:ext cx="6402272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1136">
                  <a:extLst>
                    <a:ext uri="{9D8B030D-6E8A-4147-A177-3AD203B41FA5}">
                      <a16:colId xmlns:a16="http://schemas.microsoft.com/office/drawing/2014/main" val="820197344"/>
                    </a:ext>
                  </a:extLst>
                </a:gridCol>
                <a:gridCol w="3201136">
                  <a:extLst>
                    <a:ext uri="{9D8B030D-6E8A-4147-A177-3AD203B41FA5}">
                      <a16:colId xmlns:a16="http://schemas.microsoft.com/office/drawing/2014/main" val="1312441578"/>
                    </a:ext>
                  </a:extLst>
                </a:gridCol>
              </a:tblGrid>
              <a:tr h="69149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ACTIVIDADES EXTRAESCOLARES</a:t>
                      </a:r>
                    </a:p>
                    <a:p>
                      <a:pPr algn="ctr"/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2F9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CENTRO DE CÓMPUTO</a:t>
                      </a:r>
                    </a:p>
                  </a:txBody>
                  <a:tcPr>
                    <a:solidFill>
                      <a:srgbClr val="FF2F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125098"/>
                  </a:ext>
                </a:extLst>
              </a:tr>
              <a:tr h="558016">
                <a:tc>
                  <a:txBody>
                    <a:bodyPr/>
                    <a:lstStyle/>
                    <a:p>
                      <a:pPr algn="ctr"/>
                      <a:r>
                        <a:rPr lang="es-MX" sz="1600" b="1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16:00-16:30</a:t>
                      </a:r>
                      <a:endParaRPr lang="es-MX" sz="1600" b="1" dirty="0">
                        <a:solidFill>
                          <a:schemeClr val="tx1"/>
                        </a:solidFill>
                        <a:latin typeface="Montserrat" pitchFamily="2" charset="77"/>
                      </a:endParaRPr>
                    </a:p>
                  </a:txBody>
                  <a:tcPr>
                    <a:solidFill>
                      <a:srgbClr val="FF2F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16:30-17:30</a:t>
                      </a:r>
                    </a:p>
                    <a:p>
                      <a:pPr algn="ctr"/>
                      <a:endParaRPr lang="es-MX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2F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318362"/>
                  </a:ext>
                </a:extLst>
              </a:tr>
            </a:tbl>
          </a:graphicData>
        </a:graphic>
      </p:graphicFrame>
      <p:sp>
        <p:nvSpPr>
          <p:cNvPr id="5" name="Título 1">
            <a:extLst>
              <a:ext uri="{FF2B5EF4-FFF2-40B4-BE49-F238E27FC236}">
                <a16:creationId xmlns:a16="http://schemas.microsoft.com/office/drawing/2014/main" id="{9E06C2E0-FC27-2240-9360-B90367308A60}"/>
              </a:ext>
            </a:extLst>
          </p:cNvPr>
          <p:cNvSpPr txBox="1">
            <a:spLocks/>
          </p:cNvSpPr>
          <p:nvPr/>
        </p:nvSpPr>
        <p:spPr>
          <a:xfrm>
            <a:off x="1353378" y="1825113"/>
            <a:ext cx="9087678" cy="8160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800" b="1" dirty="0">
                <a:solidFill>
                  <a:schemeClr val="accent5"/>
                </a:solidFill>
                <a:latin typeface="Montserrat" pitchFamily="2" charset="77"/>
              </a:rPr>
              <a:t>https://bit.ly/3yqhSZ8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16564B08-6F60-6A42-B877-618D98132E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620315"/>
              </p:ext>
            </p:extLst>
          </p:nvPr>
        </p:nvGraphicFramePr>
        <p:xfrm>
          <a:off x="134729" y="4614375"/>
          <a:ext cx="11887200" cy="1648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559436483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476927939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653567548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3864822434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3652790097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603756194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3397943902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894209916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348628827"/>
                    </a:ext>
                  </a:extLst>
                </a:gridCol>
              </a:tblGrid>
              <a:tr h="714978"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CARRERA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INGENIERÍA INDUSTRIAL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INGENIERÍA QUÍMICA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INGENIERÍA ELECTROMECÁNICA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INGENIERÍA ELECTRÓNICA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INGENIERÍA EN SISTEMAS COMPUTACIONALES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INGENIERÍA AMBIENTAL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LICENCIATURA EN ADMINISTRACIÓN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INGENIERÍA EN GESTIÓN EMPRESARIAL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7708824"/>
                  </a:ext>
                </a:extLst>
              </a:tr>
              <a:tr h="933336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LINK CURSO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solidFill>
                            <a:schemeClr val="tx1"/>
                          </a:solidFill>
                        </a:rPr>
                        <a:t>https://bit.ly/3gDvGcE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solidFill>
                            <a:schemeClr val="tx1"/>
                          </a:solidFill>
                        </a:rPr>
                        <a:t>https://bit.ly/38BvqGV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solidFill>
                            <a:schemeClr val="tx1"/>
                          </a:solidFill>
                        </a:rPr>
                        <a:t>https://bit.ly/3gK75mq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solidFill>
                            <a:schemeClr val="tx1"/>
                          </a:solidFill>
                        </a:rPr>
                        <a:t>https://bit.ly/3zrg9En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b="1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Grupo 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https://bit.ly/3gEAwGI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b="1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Grupo 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https://bit.ly/3mGFQgs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solidFill>
                            <a:schemeClr val="tx1"/>
                          </a:solidFill>
                        </a:rPr>
                        <a:t>https://bit.ly/3DkjZRQ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solidFill>
                            <a:schemeClr val="tx1"/>
                          </a:solidFill>
                        </a:rPr>
                        <a:t>https://bit.ly/3BjABra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solidFill>
                            <a:schemeClr val="tx1"/>
                          </a:solidFill>
                        </a:rPr>
                        <a:t>https://bit.ly/3zqw9X5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408175"/>
                  </a:ext>
                </a:extLst>
              </a:tr>
            </a:tbl>
          </a:graphicData>
        </a:graphic>
      </p:graphicFrame>
      <p:sp>
        <p:nvSpPr>
          <p:cNvPr id="7" name="Título 1">
            <a:extLst>
              <a:ext uri="{FF2B5EF4-FFF2-40B4-BE49-F238E27FC236}">
                <a16:creationId xmlns:a16="http://schemas.microsoft.com/office/drawing/2014/main" id="{4F422A25-0AD6-634C-9172-F391FEA21DC8}"/>
              </a:ext>
            </a:extLst>
          </p:cNvPr>
          <p:cNvSpPr txBox="1">
            <a:spLocks/>
          </p:cNvSpPr>
          <p:nvPr/>
        </p:nvSpPr>
        <p:spPr>
          <a:xfrm>
            <a:off x="1481482" y="3973380"/>
            <a:ext cx="9087678" cy="8160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800" dirty="0">
                <a:latin typeface="Montserrat" pitchFamily="2" charset="77"/>
              </a:rPr>
              <a:t>CURSO: </a:t>
            </a:r>
            <a:r>
              <a:rPr lang="es-MX" sz="2800" b="1" dirty="0">
                <a:latin typeface="Montserrat" pitchFamily="2" charset="77"/>
              </a:rPr>
              <a:t>Apartir de las 17:30 hrs.</a:t>
            </a:r>
          </a:p>
        </p:txBody>
      </p:sp>
    </p:spTree>
    <p:extLst>
      <p:ext uri="{BB962C8B-B14F-4D97-AF65-F5344CB8AC3E}">
        <p14:creationId xmlns:p14="http://schemas.microsoft.com/office/powerpoint/2010/main" val="2900684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015E64-2380-1545-BF70-95470E12C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378" y="1232453"/>
            <a:ext cx="9087678" cy="816045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>
                <a:latin typeface="Montserrat" pitchFamily="2" charset="77"/>
              </a:rPr>
              <a:t>Links de acceso – DÍA 5 VIERNES 03/09/21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C6A2979-3A74-D84C-8F30-89E4DEE787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710446"/>
              </p:ext>
            </p:extLst>
          </p:nvPr>
        </p:nvGraphicFramePr>
        <p:xfrm>
          <a:off x="2824185" y="3030943"/>
          <a:ext cx="6402272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1136">
                  <a:extLst>
                    <a:ext uri="{9D8B030D-6E8A-4147-A177-3AD203B41FA5}">
                      <a16:colId xmlns:a16="http://schemas.microsoft.com/office/drawing/2014/main" val="820197344"/>
                    </a:ext>
                  </a:extLst>
                </a:gridCol>
                <a:gridCol w="3201136">
                  <a:extLst>
                    <a:ext uri="{9D8B030D-6E8A-4147-A177-3AD203B41FA5}">
                      <a16:colId xmlns:a16="http://schemas.microsoft.com/office/drawing/2014/main" val="1312441578"/>
                    </a:ext>
                  </a:extLst>
                </a:gridCol>
              </a:tblGrid>
              <a:tr h="69149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DIVISIÓN DE ESTUDIOS PROFESIONALES</a:t>
                      </a:r>
                    </a:p>
                    <a:p>
                      <a:pPr algn="ctr"/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CONFERENCIA:</a:t>
                      </a:r>
                    </a:p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PEQUEÑOS HABITOS (LA CLAVE DE TU ÉXITO ESCOLAR) </a:t>
                      </a:r>
                    </a:p>
                    <a:p>
                      <a:pPr algn="ctr"/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Psic. Lizeth Palomec Candelaria</a:t>
                      </a:r>
                    </a:p>
                  </a:txBody>
                  <a:tcPr>
                    <a:solidFill>
                      <a:srgbClr val="73F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125098"/>
                  </a:ext>
                </a:extLst>
              </a:tr>
              <a:tr h="558016"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16:00-17:00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17:00-18:00</a:t>
                      </a:r>
                    </a:p>
                    <a:p>
                      <a:pPr algn="ctr"/>
                      <a:endParaRPr lang="es-MX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3F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318362"/>
                  </a:ext>
                </a:extLst>
              </a:tr>
            </a:tbl>
          </a:graphicData>
        </a:graphic>
      </p:graphicFrame>
      <p:sp>
        <p:nvSpPr>
          <p:cNvPr id="5" name="Título 1">
            <a:extLst>
              <a:ext uri="{FF2B5EF4-FFF2-40B4-BE49-F238E27FC236}">
                <a16:creationId xmlns:a16="http://schemas.microsoft.com/office/drawing/2014/main" id="{9E06C2E0-FC27-2240-9360-B90367308A60}"/>
              </a:ext>
            </a:extLst>
          </p:cNvPr>
          <p:cNvSpPr txBox="1">
            <a:spLocks/>
          </p:cNvSpPr>
          <p:nvPr/>
        </p:nvSpPr>
        <p:spPr>
          <a:xfrm>
            <a:off x="1481482" y="2131698"/>
            <a:ext cx="9087678" cy="8160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800" b="1" dirty="0">
                <a:solidFill>
                  <a:schemeClr val="accent5"/>
                </a:solidFill>
                <a:latin typeface="Montserrat" pitchFamily="2" charset="77"/>
              </a:rPr>
              <a:t>https://bit.ly/3sTiqWm</a:t>
            </a:r>
          </a:p>
        </p:txBody>
      </p:sp>
    </p:spTree>
    <p:extLst>
      <p:ext uri="{BB962C8B-B14F-4D97-AF65-F5344CB8AC3E}">
        <p14:creationId xmlns:p14="http://schemas.microsoft.com/office/powerpoint/2010/main" val="36368260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64F1D08503B15488685664DFB871F88" ma:contentTypeVersion="8" ma:contentTypeDescription="Crear nuevo documento." ma:contentTypeScope="" ma:versionID="1e4426ca937ad6f8bd287c0e88c9573b">
  <xsd:schema xmlns:xsd="http://www.w3.org/2001/XMLSchema" xmlns:xs="http://www.w3.org/2001/XMLSchema" xmlns:p="http://schemas.microsoft.com/office/2006/metadata/properties" xmlns:ns2="8990d9b1-c7a6-4cc0-9d80-5f65a343869b" targetNamespace="http://schemas.microsoft.com/office/2006/metadata/properties" ma:root="true" ma:fieldsID="8c2ba3714ac409e1c21d255cb843a3ae" ns2:_="">
    <xsd:import namespace="8990d9b1-c7a6-4cc0-9d80-5f65a34386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90d9b1-c7a6-4cc0-9d80-5f65a34386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7BA316F-0CEE-4044-A271-96730055B1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9F347C-33EE-4592-ACDE-B4243BFB26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90d9b1-c7a6-4cc0-9d80-5f65a34386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DCCD7C4-3169-4D27-8126-F131AF1EA87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Words>641</Words>
  <Application>Microsoft Macintosh PowerPoint</Application>
  <PresentationFormat>Panorámica</PresentationFormat>
  <Paragraphs>162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Montserrat</vt:lpstr>
      <vt:lpstr>Times New Roman</vt:lpstr>
      <vt:lpstr>Tema de Office</vt:lpstr>
      <vt:lpstr>Diseño personalizado</vt:lpstr>
      <vt:lpstr>Presentación de PowerPoint</vt:lpstr>
      <vt:lpstr>Links de acceso – DÍA 1 LUNES 30/08/21</vt:lpstr>
      <vt:lpstr>Links de acceso – DÍA 2 MARTES 31/08/21</vt:lpstr>
      <vt:lpstr>Links de acceso – DÍA 3 MIÉRCOLES 01/09/21</vt:lpstr>
      <vt:lpstr>Links de acceso – DÍA 4 JUEVES 02/09/21</vt:lpstr>
      <vt:lpstr>Links de acceso – DÍA 5 VIERNES 03/09/21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jonathan garcía blanco</cp:lastModifiedBy>
  <cp:revision>37</cp:revision>
  <dcterms:created xsi:type="dcterms:W3CDTF">2020-11-19T19:24:34Z</dcterms:created>
  <dcterms:modified xsi:type="dcterms:W3CDTF">2021-08-29T06:15:49Z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0x010100864F1D08503B15488685664DFB871F88</vt:lpwstr>
  </property>
</Properties>
</file>