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2"/>
  </p:notesMasterIdLst>
  <p:sldIdLst>
    <p:sldId id="397" r:id="rId6"/>
    <p:sldId id="256" r:id="rId7"/>
    <p:sldId id="266" r:id="rId8"/>
    <p:sldId id="410" r:id="rId9"/>
    <p:sldId id="267" r:id="rId10"/>
    <p:sldId id="268" r:id="rId11"/>
    <p:sldId id="269" r:id="rId12"/>
    <p:sldId id="270" r:id="rId13"/>
    <p:sldId id="271" r:id="rId14"/>
    <p:sldId id="272" r:id="rId15"/>
    <p:sldId id="374" r:id="rId16"/>
    <p:sldId id="378" r:id="rId17"/>
    <p:sldId id="274" r:id="rId18"/>
    <p:sldId id="278" r:id="rId19"/>
    <p:sldId id="279" r:id="rId20"/>
    <p:sldId id="283" r:id="rId21"/>
    <p:sldId id="305" r:id="rId22"/>
    <p:sldId id="306" r:id="rId23"/>
    <p:sldId id="385" r:id="rId24"/>
    <p:sldId id="309" r:id="rId25"/>
    <p:sldId id="294" r:id="rId26"/>
    <p:sldId id="390" r:id="rId27"/>
    <p:sldId id="396" r:id="rId28"/>
    <p:sldId id="393" r:id="rId29"/>
    <p:sldId id="395" r:id="rId30"/>
    <p:sldId id="293" r:id="rId31"/>
    <p:sldId id="299" r:id="rId32"/>
    <p:sldId id="380" r:id="rId33"/>
    <p:sldId id="382" r:id="rId34"/>
    <p:sldId id="257" r:id="rId35"/>
    <p:sldId id="398" r:id="rId36"/>
    <p:sldId id="400" r:id="rId37"/>
    <p:sldId id="402" r:id="rId38"/>
    <p:sldId id="404" r:id="rId39"/>
    <p:sldId id="360" r:id="rId40"/>
    <p:sldId id="361" r:id="rId41"/>
    <p:sldId id="408" r:id="rId42"/>
    <p:sldId id="362" r:id="rId43"/>
    <p:sldId id="364" r:id="rId44"/>
    <p:sldId id="409" r:id="rId45"/>
    <p:sldId id="367" r:id="rId46"/>
    <p:sldId id="352" r:id="rId47"/>
    <p:sldId id="411" r:id="rId48"/>
    <p:sldId id="412" r:id="rId49"/>
    <p:sldId id="414" r:id="rId50"/>
    <p:sldId id="292" r:id="rId5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87B"/>
    <a:srgbClr val="1D4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B1220-4ED7-4CE2-93C4-E8AE3BC2CDE8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8237AC7B-8B77-4E37-BF3B-17238F5ADAB3}">
      <dgm:prSet phldrT="[Texto]" custT="1"/>
      <dgm:spPr/>
      <dgm:t>
        <a:bodyPr/>
        <a:lstStyle/>
        <a:p>
          <a:r>
            <a:rPr lang="es-ES" sz="2400" b="1" dirty="0"/>
            <a:t>INDIVIDUAL</a:t>
          </a:r>
        </a:p>
      </dgm:t>
    </dgm:pt>
    <dgm:pt modelId="{83B7CA0D-D216-4D67-835E-0C53F82313A2}" type="parTrans" cxnId="{9D50E85E-5A91-4EBB-AA44-FA5C51515B6C}">
      <dgm:prSet/>
      <dgm:spPr/>
      <dgm:t>
        <a:bodyPr/>
        <a:lstStyle/>
        <a:p>
          <a:endParaRPr lang="es-ES"/>
        </a:p>
      </dgm:t>
    </dgm:pt>
    <dgm:pt modelId="{D86B6F4B-C054-49CC-BDD0-01F758A2F091}" type="sibTrans" cxnId="{9D50E85E-5A91-4EBB-AA44-FA5C51515B6C}">
      <dgm:prSet/>
      <dgm:spPr/>
      <dgm:t>
        <a:bodyPr/>
        <a:lstStyle/>
        <a:p>
          <a:endParaRPr lang="es-ES"/>
        </a:p>
      </dgm:t>
    </dgm:pt>
    <dgm:pt modelId="{69C89719-22ED-4B43-BC06-38A50707521F}">
      <dgm:prSet phldrT="[Texto]" custT="1"/>
      <dgm:spPr/>
      <dgm:t>
        <a:bodyPr/>
        <a:lstStyle/>
        <a:p>
          <a:r>
            <a:rPr lang="es-ES" sz="2400" b="1" dirty="0"/>
            <a:t>GRUPAL</a:t>
          </a:r>
          <a:endParaRPr lang="es-ES" sz="1800" b="1" dirty="0"/>
        </a:p>
      </dgm:t>
    </dgm:pt>
    <dgm:pt modelId="{B70BF72F-2743-4D2F-A00C-56604B0692A8}" type="parTrans" cxnId="{AF86E9F0-91FB-452F-B87C-FD0F6C705DD4}">
      <dgm:prSet/>
      <dgm:spPr/>
      <dgm:t>
        <a:bodyPr/>
        <a:lstStyle/>
        <a:p>
          <a:endParaRPr lang="es-ES"/>
        </a:p>
      </dgm:t>
    </dgm:pt>
    <dgm:pt modelId="{47797183-FF44-45B9-AE63-134F0A45930D}" type="sibTrans" cxnId="{AF86E9F0-91FB-452F-B87C-FD0F6C705DD4}">
      <dgm:prSet/>
      <dgm:spPr/>
      <dgm:t>
        <a:bodyPr/>
        <a:lstStyle/>
        <a:p>
          <a:endParaRPr lang="es-ES"/>
        </a:p>
      </dgm:t>
    </dgm:pt>
    <dgm:pt modelId="{511308A6-5699-4155-A4D4-842AF6F2F965}">
      <dgm:prSet phldrT="[Texto]"/>
      <dgm:spPr/>
      <dgm:t>
        <a:bodyPr/>
        <a:lstStyle/>
        <a:p>
          <a:r>
            <a:rPr lang="es-ES" b="1" dirty="0"/>
            <a:t>INTERDISCIPLINARIO</a:t>
          </a:r>
        </a:p>
      </dgm:t>
    </dgm:pt>
    <dgm:pt modelId="{092340BE-921E-4C58-B4FE-29FB4CCA7E35}" type="parTrans" cxnId="{36A3CE26-3CE1-4D92-85A5-82055EE40858}">
      <dgm:prSet/>
      <dgm:spPr/>
      <dgm:t>
        <a:bodyPr/>
        <a:lstStyle/>
        <a:p>
          <a:endParaRPr lang="es-ES"/>
        </a:p>
      </dgm:t>
    </dgm:pt>
    <dgm:pt modelId="{8942D7D2-C401-4AEB-993C-2C44FD9B4E4B}" type="sibTrans" cxnId="{36A3CE26-3CE1-4D92-85A5-82055EE40858}">
      <dgm:prSet/>
      <dgm:spPr/>
      <dgm:t>
        <a:bodyPr/>
        <a:lstStyle/>
        <a:p>
          <a:endParaRPr lang="es-ES"/>
        </a:p>
      </dgm:t>
    </dgm:pt>
    <dgm:pt modelId="{0D790ACD-C0E7-4821-99DB-A40F429E0507}" type="pres">
      <dgm:prSet presAssocID="{56AB1220-4ED7-4CE2-93C4-E8AE3BC2CDE8}" presName="linearFlow" presStyleCnt="0">
        <dgm:presLayoutVars>
          <dgm:resizeHandles val="exact"/>
        </dgm:presLayoutVars>
      </dgm:prSet>
      <dgm:spPr/>
    </dgm:pt>
    <dgm:pt modelId="{296683E8-9B28-47A3-BAE9-D079D67C6FD0}" type="pres">
      <dgm:prSet presAssocID="{8237AC7B-8B77-4E37-BF3B-17238F5ADAB3}" presName="node" presStyleLbl="node1" presStyleIdx="0" presStyleCnt="3">
        <dgm:presLayoutVars>
          <dgm:bulletEnabled val="1"/>
        </dgm:presLayoutVars>
      </dgm:prSet>
      <dgm:spPr/>
    </dgm:pt>
    <dgm:pt modelId="{C794FA7B-985B-4880-A045-D6EF73978199}" type="pres">
      <dgm:prSet presAssocID="{D86B6F4B-C054-49CC-BDD0-01F758A2F091}" presName="sibTrans" presStyleLbl="sibTrans2D1" presStyleIdx="0" presStyleCnt="2"/>
      <dgm:spPr/>
    </dgm:pt>
    <dgm:pt modelId="{2698E31E-83E1-4CFD-9345-1DAA38022AD1}" type="pres">
      <dgm:prSet presAssocID="{D86B6F4B-C054-49CC-BDD0-01F758A2F091}" presName="connectorText" presStyleLbl="sibTrans2D1" presStyleIdx="0" presStyleCnt="2"/>
      <dgm:spPr/>
    </dgm:pt>
    <dgm:pt modelId="{2F10F8CE-2997-4549-8947-5BF4C1805575}" type="pres">
      <dgm:prSet presAssocID="{69C89719-22ED-4B43-BC06-38A50707521F}" presName="node" presStyleLbl="node1" presStyleIdx="1" presStyleCnt="3">
        <dgm:presLayoutVars>
          <dgm:bulletEnabled val="1"/>
        </dgm:presLayoutVars>
      </dgm:prSet>
      <dgm:spPr/>
    </dgm:pt>
    <dgm:pt modelId="{340ACC38-213C-4CBA-BEA8-8B22EDCC7377}" type="pres">
      <dgm:prSet presAssocID="{47797183-FF44-45B9-AE63-134F0A45930D}" presName="sibTrans" presStyleLbl="sibTrans2D1" presStyleIdx="1" presStyleCnt="2"/>
      <dgm:spPr/>
    </dgm:pt>
    <dgm:pt modelId="{53674307-9DD2-4998-B024-27C95AB41E25}" type="pres">
      <dgm:prSet presAssocID="{47797183-FF44-45B9-AE63-134F0A45930D}" presName="connectorText" presStyleLbl="sibTrans2D1" presStyleIdx="1" presStyleCnt="2"/>
      <dgm:spPr/>
    </dgm:pt>
    <dgm:pt modelId="{0C8DECB8-2CEA-4201-A80A-000FDDD1334F}" type="pres">
      <dgm:prSet presAssocID="{511308A6-5699-4155-A4D4-842AF6F2F965}" presName="node" presStyleLbl="node1" presStyleIdx="2" presStyleCnt="3">
        <dgm:presLayoutVars>
          <dgm:bulletEnabled val="1"/>
        </dgm:presLayoutVars>
      </dgm:prSet>
      <dgm:spPr/>
    </dgm:pt>
  </dgm:ptLst>
  <dgm:cxnLst>
    <dgm:cxn modelId="{03E48008-186C-4C5B-AB4B-C71369CF4599}" type="presOf" srcId="{47797183-FF44-45B9-AE63-134F0A45930D}" destId="{340ACC38-213C-4CBA-BEA8-8B22EDCC7377}" srcOrd="0" destOrd="0" presId="urn:microsoft.com/office/officeart/2005/8/layout/process2"/>
    <dgm:cxn modelId="{4404B919-FE49-47AC-9A68-3291BA54EE4F}" type="presOf" srcId="{511308A6-5699-4155-A4D4-842AF6F2F965}" destId="{0C8DECB8-2CEA-4201-A80A-000FDDD1334F}" srcOrd="0" destOrd="0" presId="urn:microsoft.com/office/officeart/2005/8/layout/process2"/>
    <dgm:cxn modelId="{D5529525-F5A8-4F90-9134-2D7DCA64088D}" type="presOf" srcId="{8237AC7B-8B77-4E37-BF3B-17238F5ADAB3}" destId="{296683E8-9B28-47A3-BAE9-D079D67C6FD0}" srcOrd="0" destOrd="0" presId="urn:microsoft.com/office/officeart/2005/8/layout/process2"/>
    <dgm:cxn modelId="{36A3CE26-3CE1-4D92-85A5-82055EE40858}" srcId="{56AB1220-4ED7-4CE2-93C4-E8AE3BC2CDE8}" destId="{511308A6-5699-4155-A4D4-842AF6F2F965}" srcOrd="2" destOrd="0" parTransId="{092340BE-921E-4C58-B4FE-29FB4CCA7E35}" sibTransId="{8942D7D2-C401-4AEB-993C-2C44FD9B4E4B}"/>
    <dgm:cxn modelId="{9D50E85E-5A91-4EBB-AA44-FA5C51515B6C}" srcId="{56AB1220-4ED7-4CE2-93C4-E8AE3BC2CDE8}" destId="{8237AC7B-8B77-4E37-BF3B-17238F5ADAB3}" srcOrd="0" destOrd="0" parTransId="{83B7CA0D-D216-4D67-835E-0C53F82313A2}" sibTransId="{D86B6F4B-C054-49CC-BDD0-01F758A2F091}"/>
    <dgm:cxn modelId="{376DDD50-714D-43BE-AECB-1592E83B72E9}" type="presOf" srcId="{56AB1220-4ED7-4CE2-93C4-E8AE3BC2CDE8}" destId="{0D790ACD-C0E7-4821-99DB-A40F429E0507}" srcOrd="0" destOrd="0" presId="urn:microsoft.com/office/officeart/2005/8/layout/process2"/>
    <dgm:cxn modelId="{CFF49BAB-1FB0-42F8-8B39-A045874E9C36}" type="presOf" srcId="{69C89719-22ED-4B43-BC06-38A50707521F}" destId="{2F10F8CE-2997-4549-8947-5BF4C1805575}" srcOrd="0" destOrd="0" presId="urn:microsoft.com/office/officeart/2005/8/layout/process2"/>
    <dgm:cxn modelId="{CDB1C1B4-F85E-43DF-A96E-A13277F28528}" type="presOf" srcId="{D86B6F4B-C054-49CC-BDD0-01F758A2F091}" destId="{2698E31E-83E1-4CFD-9345-1DAA38022AD1}" srcOrd="1" destOrd="0" presId="urn:microsoft.com/office/officeart/2005/8/layout/process2"/>
    <dgm:cxn modelId="{C391ABBB-6820-4A9C-98D1-7D5899AE28DB}" type="presOf" srcId="{47797183-FF44-45B9-AE63-134F0A45930D}" destId="{53674307-9DD2-4998-B024-27C95AB41E25}" srcOrd="1" destOrd="0" presId="urn:microsoft.com/office/officeart/2005/8/layout/process2"/>
    <dgm:cxn modelId="{002601DB-E355-4625-AE91-21B19BCB6733}" type="presOf" srcId="{D86B6F4B-C054-49CC-BDD0-01F758A2F091}" destId="{C794FA7B-985B-4880-A045-D6EF73978199}" srcOrd="0" destOrd="0" presId="urn:microsoft.com/office/officeart/2005/8/layout/process2"/>
    <dgm:cxn modelId="{AF86E9F0-91FB-452F-B87C-FD0F6C705DD4}" srcId="{56AB1220-4ED7-4CE2-93C4-E8AE3BC2CDE8}" destId="{69C89719-22ED-4B43-BC06-38A50707521F}" srcOrd="1" destOrd="0" parTransId="{B70BF72F-2743-4D2F-A00C-56604B0692A8}" sibTransId="{47797183-FF44-45B9-AE63-134F0A45930D}"/>
    <dgm:cxn modelId="{1845CF18-8F39-4896-A73C-B3E092AD8183}" type="presParOf" srcId="{0D790ACD-C0E7-4821-99DB-A40F429E0507}" destId="{296683E8-9B28-47A3-BAE9-D079D67C6FD0}" srcOrd="0" destOrd="0" presId="urn:microsoft.com/office/officeart/2005/8/layout/process2"/>
    <dgm:cxn modelId="{EF9D3082-C4D8-46DD-9F77-D00A6B7AEAE6}" type="presParOf" srcId="{0D790ACD-C0E7-4821-99DB-A40F429E0507}" destId="{C794FA7B-985B-4880-A045-D6EF73978199}" srcOrd="1" destOrd="0" presId="urn:microsoft.com/office/officeart/2005/8/layout/process2"/>
    <dgm:cxn modelId="{91D4A7D5-5EDF-4C01-A095-FE85EAE2D57D}" type="presParOf" srcId="{C794FA7B-985B-4880-A045-D6EF73978199}" destId="{2698E31E-83E1-4CFD-9345-1DAA38022AD1}" srcOrd="0" destOrd="0" presId="urn:microsoft.com/office/officeart/2005/8/layout/process2"/>
    <dgm:cxn modelId="{B92210BC-FB81-441D-83A9-952D92097679}" type="presParOf" srcId="{0D790ACD-C0E7-4821-99DB-A40F429E0507}" destId="{2F10F8CE-2997-4549-8947-5BF4C1805575}" srcOrd="2" destOrd="0" presId="urn:microsoft.com/office/officeart/2005/8/layout/process2"/>
    <dgm:cxn modelId="{91E079D9-5CB5-4779-85CF-AF0021ECCA0E}" type="presParOf" srcId="{0D790ACD-C0E7-4821-99DB-A40F429E0507}" destId="{340ACC38-213C-4CBA-BEA8-8B22EDCC7377}" srcOrd="3" destOrd="0" presId="urn:microsoft.com/office/officeart/2005/8/layout/process2"/>
    <dgm:cxn modelId="{0BC7C29F-2307-43F3-918E-637D568534A9}" type="presParOf" srcId="{340ACC38-213C-4CBA-BEA8-8B22EDCC7377}" destId="{53674307-9DD2-4998-B024-27C95AB41E25}" srcOrd="0" destOrd="0" presId="urn:microsoft.com/office/officeart/2005/8/layout/process2"/>
    <dgm:cxn modelId="{BA03E2E5-D125-445E-86B0-2F6BD12ACB86}" type="presParOf" srcId="{0D790ACD-C0E7-4821-99DB-A40F429E0507}" destId="{0C8DECB8-2CEA-4201-A80A-000FDDD1334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E1ED2-56C7-4BFA-BC87-7834E36CC9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A8DB39-42DF-4412-9076-6A94E0861C30}">
      <dgm:prSet phldrT="[Texto]" custT="1"/>
      <dgm:spPr/>
      <dgm:t>
        <a:bodyPr/>
        <a:lstStyle/>
        <a:p>
          <a:r>
            <a:rPr lang="es-ES" sz="2800" dirty="0"/>
            <a:t>Valor Curricular</a:t>
          </a:r>
        </a:p>
      </dgm:t>
    </dgm:pt>
    <dgm:pt modelId="{C42AEA8B-F493-4EBA-AFA0-44BBE6D8B4D3}" type="parTrans" cxnId="{C027F02C-B0F8-4E52-9963-8D8224C980AE}">
      <dgm:prSet/>
      <dgm:spPr/>
      <dgm:t>
        <a:bodyPr/>
        <a:lstStyle/>
        <a:p>
          <a:endParaRPr lang="es-ES"/>
        </a:p>
      </dgm:t>
    </dgm:pt>
    <dgm:pt modelId="{A61B3028-A7CF-4D29-993E-C33CB32AE779}" type="sibTrans" cxnId="{C027F02C-B0F8-4E52-9963-8D8224C980AE}">
      <dgm:prSet/>
      <dgm:spPr/>
      <dgm:t>
        <a:bodyPr/>
        <a:lstStyle/>
        <a:p>
          <a:endParaRPr lang="es-ES"/>
        </a:p>
      </dgm:t>
    </dgm:pt>
    <dgm:pt modelId="{DCCD2687-E3E0-46C6-829A-A545D9662857}">
      <dgm:prSet phldrT="[Texto]" custT="1"/>
      <dgm:spPr/>
      <dgm:t>
        <a:bodyPr/>
        <a:lstStyle/>
        <a:p>
          <a:r>
            <a:rPr lang="es-ES" sz="1500" dirty="0"/>
            <a:t>Cantidad de créditos ¿Cuánto vale?</a:t>
          </a:r>
        </a:p>
      </dgm:t>
    </dgm:pt>
    <dgm:pt modelId="{E4FC29EA-2DA0-4CA7-ACBA-6B086B0EDA70}" type="parTrans" cxnId="{F8A5F9D0-AE98-4288-AB1A-843A40ABC20C}">
      <dgm:prSet/>
      <dgm:spPr/>
      <dgm:t>
        <a:bodyPr/>
        <a:lstStyle/>
        <a:p>
          <a:endParaRPr lang="es-ES"/>
        </a:p>
      </dgm:t>
    </dgm:pt>
    <dgm:pt modelId="{4ACFB1C5-E506-4515-A937-353BC9F07DBB}" type="sibTrans" cxnId="{F8A5F9D0-AE98-4288-AB1A-843A40ABC20C}">
      <dgm:prSet/>
      <dgm:spPr/>
      <dgm:t>
        <a:bodyPr/>
        <a:lstStyle/>
        <a:p>
          <a:endParaRPr lang="es-ES"/>
        </a:p>
      </dgm:t>
    </dgm:pt>
    <dgm:pt modelId="{0D879A09-40C3-47FA-B0DF-01CA726B58C7}">
      <dgm:prSet phldrT="[Texto]" custT="1"/>
      <dgm:spPr/>
      <dgm:t>
        <a:bodyPr/>
        <a:lstStyle/>
        <a:p>
          <a:r>
            <a:rPr lang="es-ES" sz="1500" b="1" dirty="0"/>
            <a:t>10 CREDITOS</a:t>
          </a:r>
        </a:p>
      </dgm:t>
    </dgm:pt>
    <dgm:pt modelId="{15A21F5B-16D5-462F-970F-5E45B17589E4}" type="parTrans" cxnId="{EFF04A28-D7E2-4E90-A18E-9F8769F4B0F3}">
      <dgm:prSet/>
      <dgm:spPr/>
      <dgm:t>
        <a:bodyPr/>
        <a:lstStyle/>
        <a:p>
          <a:endParaRPr lang="es-ES"/>
        </a:p>
      </dgm:t>
    </dgm:pt>
    <dgm:pt modelId="{F7A2D1D0-84D0-460B-84BA-A23429475A9C}" type="sibTrans" cxnId="{EFF04A28-D7E2-4E90-A18E-9F8769F4B0F3}">
      <dgm:prSet/>
      <dgm:spPr/>
      <dgm:t>
        <a:bodyPr/>
        <a:lstStyle/>
        <a:p>
          <a:endParaRPr lang="es-ES"/>
        </a:p>
      </dgm:t>
    </dgm:pt>
    <dgm:pt modelId="{1E61845B-0CDB-4C30-9206-F8D8ADA4EBAA}">
      <dgm:prSet phldrT="[Texto]" custT="1"/>
      <dgm:spPr/>
      <dgm:t>
        <a:bodyPr/>
        <a:lstStyle/>
        <a:p>
          <a:r>
            <a:rPr lang="es-ES" sz="2800" dirty="0"/>
            <a:t>Duración</a:t>
          </a:r>
          <a:r>
            <a:rPr lang="es-ES" sz="1500" dirty="0"/>
            <a:t> </a:t>
          </a:r>
        </a:p>
      </dgm:t>
    </dgm:pt>
    <dgm:pt modelId="{C8E5F31C-4112-4B74-89B6-A1BAFFBDE36D}" type="parTrans" cxnId="{BF9899E2-E62C-4D9B-BF34-CB90DC163FFF}">
      <dgm:prSet/>
      <dgm:spPr/>
      <dgm:t>
        <a:bodyPr/>
        <a:lstStyle/>
        <a:p>
          <a:endParaRPr lang="es-ES"/>
        </a:p>
      </dgm:t>
    </dgm:pt>
    <dgm:pt modelId="{0D54E166-F4C1-4277-8784-4E31C150E66D}" type="sibTrans" cxnId="{BF9899E2-E62C-4D9B-BF34-CB90DC163FFF}">
      <dgm:prSet/>
      <dgm:spPr/>
      <dgm:t>
        <a:bodyPr/>
        <a:lstStyle/>
        <a:p>
          <a:endParaRPr lang="es-ES"/>
        </a:p>
      </dgm:t>
    </dgm:pt>
    <dgm:pt modelId="{F5B3E453-6C8C-4524-BC50-3B6AEA90C04A}">
      <dgm:prSet phldrT="[Texto]" custT="1"/>
      <dgm:spPr/>
      <dgm:t>
        <a:bodyPr/>
        <a:lstStyle/>
        <a:p>
          <a:pPr algn="just"/>
          <a:r>
            <a:rPr lang="es-ES" sz="1500" dirty="0"/>
            <a:t>Período en el cual se realizarán las residencias profesionales</a:t>
          </a:r>
        </a:p>
      </dgm:t>
    </dgm:pt>
    <dgm:pt modelId="{12E85216-6198-4486-8B67-791E5EC5612C}" type="parTrans" cxnId="{E0F85961-3A7F-42DB-9F96-42210EB434CB}">
      <dgm:prSet/>
      <dgm:spPr/>
      <dgm:t>
        <a:bodyPr/>
        <a:lstStyle/>
        <a:p>
          <a:endParaRPr lang="es-ES"/>
        </a:p>
      </dgm:t>
    </dgm:pt>
    <dgm:pt modelId="{4C307B91-C1A0-4FC4-A677-761B96E7D7FF}" type="sibTrans" cxnId="{E0F85961-3A7F-42DB-9F96-42210EB434CB}">
      <dgm:prSet/>
      <dgm:spPr/>
      <dgm:t>
        <a:bodyPr/>
        <a:lstStyle/>
        <a:p>
          <a:endParaRPr lang="es-ES"/>
        </a:p>
      </dgm:t>
    </dgm:pt>
    <dgm:pt modelId="{A3370BC1-0B03-4F1B-B826-5D2517CD7A2D}">
      <dgm:prSet phldrT="[Texto]" custT="1"/>
      <dgm:spPr/>
      <dgm:t>
        <a:bodyPr/>
        <a:lstStyle/>
        <a:p>
          <a:pPr algn="just"/>
          <a:r>
            <a:rPr lang="es-ES" sz="1500" b="1" dirty="0"/>
            <a:t>4 MESES </a:t>
          </a:r>
          <a:r>
            <a:rPr lang="es-ES" sz="1500" dirty="0"/>
            <a:t>como mínimo y </a:t>
          </a:r>
          <a:r>
            <a:rPr lang="es-ES" sz="1500" b="1" dirty="0"/>
            <a:t>6 MESES </a:t>
          </a:r>
          <a:r>
            <a:rPr lang="es-ES" sz="1500" dirty="0"/>
            <a:t>como máximo.</a:t>
          </a:r>
        </a:p>
      </dgm:t>
    </dgm:pt>
    <dgm:pt modelId="{8272F4B8-8913-4686-AB6F-213931232577}" type="parTrans" cxnId="{A927A721-E917-4286-B938-C51D04B29195}">
      <dgm:prSet/>
      <dgm:spPr/>
      <dgm:t>
        <a:bodyPr/>
        <a:lstStyle/>
        <a:p>
          <a:endParaRPr lang="es-ES"/>
        </a:p>
      </dgm:t>
    </dgm:pt>
    <dgm:pt modelId="{5E68F238-A216-42A4-AAB2-8AC4DCD9C8C3}" type="sibTrans" cxnId="{A927A721-E917-4286-B938-C51D04B29195}">
      <dgm:prSet/>
      <dgm:spPr/>
      <dgm:t>
        <a:bodyPr/>
        <a:lstStyle/>
        <a:p>
          <a:endParaRPr lang="es-ES"/>
        </a:p>
      </dgm:t>
    </dgm:pt>
    <dgm:pt modelId="{A7D70E83-73CE-4B42-B2A1-F2EA133CCEFC}">
      <dgm:prSet phldrT="[Texto]" custT="1"/>
      <dgm:spPr/>
      <dgm:t>
        <a:bodyPr/>
        <a:lstStyle/>
        <a:p>
          <a:r>
            <a:rPr lang="es-ES" sz="2800" dirty="0"/>
            <a:t>Tiempo</a:t>
          </a:r>
          <a:r>
            <a:rPr lang="es-ES" sz="1500" dirty="0"/>
            <a:t> </a:t>
          </a:r>
        </a:p>
      </dgm:t>
    </dgm:pt>
    <dgm:pt modelId="{1088B107-B829-41CA-8E08-1BDB4F36F7DE}" type="parTrans" cxnId="{38D3131E-3CEC-4AC4-8AA6-07C7584E31D1}">
      <dgm:prSet/>
      <dgm:spPr/>
      <dgm:t>
        <a:bodyPr/>
        <a:lstStyle/>
        <a:p>
          <a:endParaRPr lang="es-ES"/>
        </a:p>
      </dgm:t>
    </dgm:pt>
    <dgm:pt modelId="{B71A3848-FF3D-4356-8BB6-9B75CA6645A6}" type="sibTrans" cxnId="{38D3131E-3CEC-4AC4-8AA6-07C7584E31D1}">
      <dgm:prSet/>
      <dgm:spPr/>
      <dgm:t>
        <a:bodyPr/>
        <a:lstStyle/>
        <a:p>
          <a:endParaRPr lang="es-ES"/>
        </a:p>
      </dgm:t>
    </dgm:pt>
    <dgm:pt modelId="{00CA9A8F-0134-4543-903D-B9EBA01BF35E}">
      <dgm:prSet phldrT="[Texto]" custT="1"/>
      <dgm:spPr/>
      <dgm:t>
        <a:bodyPr/>
        <a:lstStyle/>
        <a:p>
          <a:r>
            <a:rPr lang="es-ES" sz="1500" dirty="0"/>
            <a:t>Horas totales por cumplir</a:t>
          </a:r>
        </a:p>
      </dgm:t>
    </dgm:pt>
    <dgm:pt modelId="{410CB762-1E92-4DD3-9579-1A7DBA9D7BE3}" type="parTrans" cxnId="{409689C7-B393-4D4A-A747-4565E53E9D99}">
      <dgm:prSet/>
      <dgm:spPr/>
      <dgm:t>
        <a:bodyPr/>
        <a:lstStyle/>
        <a:p>
          <a:endParaRPr lang="es-ES"/>
        </a:p>
      </dgm:t>
    </dgm:pt>
    <dgm:pt modelId="{D16B8FC4-8B2D-4332-899B-B1049ECE3582}" type="sibTrans" cxnId="{409689C7-B393-4D4A-A747-4565E53E9D99}">
      <dgm:prSet/>
      <dgm:spPr/>
      <dgm:t>
        <a:bodyPr/>
        <a:lstStyle/>
        <a:p>
          <a:endParaRPr lang="es-ES"/>
        </a:p>
      </dgm:t>
    </dgm:pt>
    <dgm:pt modelId="{E1775154-8065-42DD-ABB2-120BB904B264}">
      <dgm:prSet phldrT="[Texto]" custT="1"/>
      <dgm:spPr/>
      <dgm:t>
        <a:bodyPr/>
        <a:lstStyle/>
        <a:p>
          <a:r>
            <a:rPr lang="es-ES" sz="1500" b="1" dirty="0"/>
            <a:t>500 HORAS mínimo</a:t>
          </a:r>
        </a:p>
      </dgm:t>
    </dgm:pt>
    <dgm:pt modelId="{8884785F-60B6-4517-938B-9F9787833059}" type="parTrans" cxnId="{BB07196E-5404-4C5B-80CE-E4A2ADF8638A}">
      <dgm:prSet/>
      <dgm:spPr/>
      <dgm:t>
        <a:bodyPr/>
        <a:lstStyle/>
        <a:p>
          <a:endParaRPr lang="es-ES"/>
        </a:p>
      </dgm:t>
    </dgm:pt>
    <dgm:pt modelId="{97E8669A-16D3-4220-92E7-36F4D6A045F7}" type="sibTrans" cxnId="{BB07196E-5404-4C5B-80CE-E4A2ADF8638A}">
      <dgm:prSet/>
      <dgm:spPr/>
      <dgm:t>
        <a:bodyPr/>
        <a:lstStyle/>
        <a:p>
          <a:endParaRPr lang="es-ES"/>
        </a:p>
      </dgm:t>
    </dgm:pt>
    <dgm:pt modelId="{1AAA892D-9CFA-4FAD-AE6A-6D774B8C5799}" type="pres">
      <dgm:prSet presAssocID="{7BEE1ED2-56C7-4BFA-BC87-7834E36CC9B2}" presName="Name0" presStyleCnt="0">
        <dgm:presLayoutVars>
          <dgm:dir/>
          <dgm:animLvl val="lvl"/>
          <dgm:resizeHandles val="exact"/>
        </dgm:presLayoutVars>
      </dgm:prSet>
      <dgm:spPr/>
    </dgm:pt>
    <dgm:pt modelId="{6688FE67-7BD5-48C3-81F9-48AA46C6A6B1}" type="pres">
      <dgm:prSet presAssocID="{EAA8DB39-42DF-4412-9076-6A94E0861C30}" presName="linNode" presStyleCnt="0"/>
      <dgm:spPr/>
    </dgm:pt>
    <dgm:pt modelId="{BDEF0439-A307-4E9F-89C7-6361F7DF2C1B}" type="pres">
      <dgm:prSet presAssocID="{EAA8DB39-42DF-4412-9076-6A94E0861C3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A96E44E-593C-4770-A42B-D9006A62EE9F}" type="pres">
      <dgm:prSet presAssocID="{EAA8DB39-42DF-4412-9076-6A94E0861C30}" presName="descendantText" presStyleLbl="alignAccFollowNode1" presStyleIdx="0" presStyleCnt="3">
        <dgm:presLayoutVars>
          <dgm:bulletEnabled val="1"/>
        </dgm:presLayoutVars>
      </dgm:prSet>
      <dgm:spPr/>
    </dgm:pt>
    <dgm:pt modelId="{D3F93F4D-8AC5-48A3-AC60-2931346366E0}" type="pres">
      <dgm:prSet presAssocID="{A61B3028-A7CF-4D29-993E-C33CB32AE779}" presName="sp" presStyleCnt="0"/>
      <dgm:spPr/>
    </dgm:pt>
    <dgm:pt modelId="{E391B876-C6AD-4982-A8AF-647326ED78A6}" type="pres">
      <dgm:prSet presAssocID="{1E61845B-0CDB-4C30-9206-F8D8ADA4EBAA}" presName="linNode" presStyleCnt="0"/>
      <dgm:spPr/>
    </dgm:pt>
    <dgm:pt modelId="{A4C450F3-253B-402E-BEBD-7915A111EE89}" type="pres">
      <dgm:prSet presAssocID="{1E61845B-0CDB-4C30-9206-F8D8ADA4EBA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3ACE27A-14B0-40E2-8275-4C13CBDBF781}" type="pres">
      <dgm:prSet presAssocID="{1E61845B-0CDB-4C30-9206-F8D8ADA4EBAA}" presName="descendantText" presStyleLbl="alignAccFollowNode1" presStyleIdx="1" presStyleCnt="3">
        <dgm:presLayoutVars>
          <dgm:bulletEnabled val="1"/>
        </dgm:presLayoutVars>
      </dgm:prSet>
      <dgm:spPr/>
    </dgm:pt>
    <dgm:pt modelId="{9870A0D5-FE13-44BF-A322-BA8B871DBDEB}" type="pres">
      <dgm:prSet presAssocID="{0D54E166-F4C1-4277-8784-4E31C150E66D}" presName="sp" presStyleCnt="0"/>
      <dgm:spPr/>
    </dgm:pt>
    <dgm:pt modelId="{DA37CE2F-4CF8-49D2-9E9B-D13F6AF40202}" type="pres">
      <dgm:prSet presAssocID="{A7D70E83-73CE-4B42-B2A1-F2EA133CCEFC}" presName="linNode" presStyleCnt="0"/>
      <dgm:spPr/>
    </dgm:pt>
    <dgm:pt modelId="{E53ACFA0-8235-4B5C-BF9C-992EF7E4D409}" type="pres">
      <dgm:prSet presAssocID="{A7D70E83-73CE-4B42-B2A1-F2EA133CCEF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939E241-51E6-41C1-87DD-7CFADA6D16F9}" type="pres">
      <dgm:prSet presAssocID="{A7D70E83-73CE-4B42-B2A1-F2EA133CCEF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8D3131E-3CEC-4AC4-8AA6-07C7584E31D1}" srcId="{7BEE1ED2-56C7-4BFA-BC87-7834E36CC9B2}" destId="{A7D70E83-73CE-4B42-B2A1-F2EA133CCEFC}" srcOrd="2" destOrd="0" parTransId="{1088B107-B829-41CA-8E08-1BDB4F36F7DE}" sibTransId="{B71A3848-FF3D-4356-8BB6-9B75CA6645A6}"/>
    <dgm:cxn modelId="{A927A721-E917-4286-B938-C51D04B29195}" srcId="{1E61845B-0CDB-4C30-9206-F8D8ADA4EBAA}" destId="{A3370BC1-0B03-4F1B-B826-5D2517CD7A2D}" srcOrd="1" destOrd="0" parTransId="{8272F4B8-8913-4686-AB6F-213931232577}" sibTransId="{5E68F238-A216-42A4-AAB2-8AC4DCD9C8C3}"/>
    <dgm:cxn modelId="{EFF04A28-D7E2-4E90-A18E-9F8769F4B0F3}" srcId="{EAA8DB39-42DF-4412-9076-6A94E0861C30}" destId="{0D879A09-40C3-47FA-B0DF-01CA726B58C7}" srcOrd="1" destOrd="0" parTransId="{15A21F5B-16D5-462F-970F-5E45B17589E4}" sibTransId="{F7A2D1D0-84D0-460B-84BA-A23429475A9C}"/>
    <dgm:cxn modelId="{C027F02C-B0F8-4E52-9963-8D8224C980AE}" srcId="{7BEE1ED2-56C7-4BFA-BC87-7834E36CC9B2}" destId="{EAA8DB39-42DF-4412-9076-6A94E0861C30}" srcOrd="0" destOrd="0" parTransId="{C42AEA8B-F493-4EBA-AFA0-44BBE6D8B4D3}" sibTransId="{A61B3028-A7CF-4D29-993E-C33CB32AE779}"/>
    <dgm:cxn modelId="{E0F85961-3A7F-42DB-9F96-42210EB434CB}" srcId="{1E61845B-0CDB-4C30-9206-F8D8ADA4EBAA}" destId="{F5B3E453-6C8C-4524-BC50-3B6AEA90C04A}" srcOrd="0" destOrd="0" parTransId="{12E85216-6198-4486-8B67-791E5EC5612C}" sibTransId="{4C307B91-C1A0-4FC4-A677-761B96E7D7FF}"/>
    <dgm:cxn modelId="{1BC0C461-5697-4224-955B-E72C0D818E96}" type="presOf" srcId="{F5B3E453-6C8C-4524-BC50-3B6AEA90C04A}" destId="{43ACE27A-14B0-40E2-8275-4C13CBDBF781}" srcOrd="0" destOrd="0" presId="urn:microsoft.com/office/officeart/2005/8/layout/vList5"/>
    <dgm:cxn modelId="{76372944-EEFC-46CC-A7DD-CCE05F4C139C}" type="presOf" srcId="{E1775154-8065-42DD-ABB2-120BB904B264}" destId="{4939E241-51E6-41C1-87DD-7CFADA6D16F9}" srcOrd="0" destOrd="1" presId="urn:microsoft.com/office/officeart/2005/8/layout/vList5"/>
    <dgm:cxn modelId="{BB07196E-5404-4C5B-80CE-E4A2ADF8638A}" srcId="{A7D70E83-73CE-4B42-B2A1-F2EA133CCEFC}" destId="{E1775154-8065-42DD-ABB2-120BB904B264}" srcOrd="1" destOrd="0" parTransId="{8884785F-60B6-4517-938B-9F9787833059}" sibTransId="{97E8669A-16D3-4220-92E7-36F4D6A045F7}"/>
    <dgm:cxn modelId="{0AE8E46F-192C-4FD7-8F33-116136BE9CF0}" type="presOf" srcId="{A7D70E83-73CE-4B42-B2A1-F2EA133CCEFC}" destId="{E53ACFA0-8235-4B5C-BF9C-992EF7E4D409}" srcOrd="0" destOrd="0" presId="urn:microsoft.com/office/officeart/2005/8/layout/vList5"/>
    <dgm:cxn modelId="{1F3A1777-57FC-4FDD-8F4B-F36EB3551EE7}" type="presOf" srcId="{7BEE1ED2-56C7-4BFA-BC87-7834E36CC9B2}" destId="{1AAA892D-9CFA-4FAD-AE6A-6D774B8C5799}" srcOrd="0" destOrd="0" presId="urn:microsoft.com/office/officeart/2005/8/layout/vList5"/>
    <dgm:cxn modelId="{83A32584-3943-4D83-8DA5-FA9530FC17C3}" type="presOf" srcId="{DCCD2687-E3E0-46C6-829A-A545D9662857}" destId="{FA96E44E-593C-4770-A42B-D9006A62EE9F}" srcOrd="0" destOrd="0" presId="urn:microsoft.com/office/officeart/2005/8/layout/vList5"/>
    <dgm:cxn modelId="{B6852A93-5864-468F-BE97-06A23C1078A6}" type="presOf" srcId="{00CA9A8F-0134-4543-903D-B9EBA01BF35E}" destId="{4939E241-51E6-41C1-87DD-7CFADA6D16F9}" srcOrd="0" destOrd="0" presId="urn:microsoft.com/office/officeart/2005/8/layout/vList5"/>
    <dgm:cxn modelId="{7299D1A8-6BE9-437D-8683-5F46FC43F0BD}" type="presOf" srcId="{1E61845B-0CDB-4C30-9206-F8D8ADA4EBAA}" destId="{A4C450F3-253B-402E-BEBD-7915A111EE89}" srcOrd="0" destOrd="0" presId="urn:microsoft.com/office/officeart/2005/8/layout/vList5"/>
    <dgm:cxn modelId="{409689C7-B393-4D4A-A747-4565E53E9D99}" srcId="{A7D70E83-73CE-4B42-B2A1-F2EA133CCEFC}" destId="{00CA9A8F-0134-4543-903D-B9EBA01BF35E}" srcOrd="0" destOrd="0" parTransId="{410CB762-1E92-4DD3-9579-1A7DBA9D7BE3}" sibTransId="{D16B8FC4-8B2D-4332-899B-B1049ECE3582}"/>
    <dgm:cxn modelId="{3B44BFCB-8121-488D-8926-E21ADACB5837}" type="presOf" srcId="{EAA8DB39-42DF-4412-9076-6A94E0861C30}" destId="{BDEF0439-A307-4E9F-89C7-6361F7DF2C1B}" srcOrd="0" destOrd="0" presId="urn:microsoft.com/office/officeart/2005/8/layout/vList5"/>
    <dgm:cxn modelId="{F8A5F9D0-AE98-4288-AB1A-843A40ABC20C}" srcId="{EAA8DB39-42DF-4412-9076-6A94E0861C30}" destId="{DCCD2687-E3E0-46C6-829A-A545D9662857}" srcOrd="0" destOrd="0" parTransId="{E4FC29EA-2DA0-4CA7-ACBA-6B086B0EDA70}" sibTransId="{4ACFB1C5-E506-4515-A937-353BC9F07DBB}"/>
    <dgm:cxn modelId="{63780BD2-6F98-4CFF-AE6E-3E66E08AEC09}" type="presOf" srcId="{0D879A09-40C3-47FA-B0DF-01CA726B58C7}" destId="{FA96E44E-593C-4770-A42B-D9006A62EE9F}" srcOrd="0" destOrd="1" presId="urn:microsoft.com/office/officeart/2005/8/layout/vList5"/>
    <dgm:cxn modelId="{BF9899E2-E62C-4D9B-BF34-CB90DC163FFF}" srcId="{7BEE1ED2-56C7-4BFA-BC87-7834E36CC9B2}" destId="{1E61845B-0CDB-4C30-9206-F8D8ADA4EBAA}" srcOrd="1" destOrd="0" parTransId="{C8E5F31C-4112-4B74-89B6-A1BAFFBDE36D}" sibTransId="{0D54E166-F4C1-4277-8784-4E31C150E66D}"/>
    <dgm:cxn modelId="{18DA0BF7-B33F-4522-BF83-2082E4CD4A6E}" type="presOf" srcId="{A3370BC1-0B03-4F1B-B826-5D2517CD7A2D}" destId="{43ACE27A-14B0-40E2-8275-4C13CBDBF781}" srcOrd="0" destOrd="1" presId="urn:microsoft.com/office/officeart/2005/8/layout/vList5"/>
    <dgm:cxn modelId="{82AA4886-A07A-4238-8B32-302EF161FE20}" type="presParOf" srcId="{1AAA892D-9CFA-4FAD-AE6A-6D774B8C5799}" destId="{6688FE67-7BD5-48C3-81F9-48AA46C6A6B1}" srcOrd="0" destOrd="0" presId="urn:microsoft.com/office/officeart/2005/8/layout/vList5"/>
    <dgm:cxn modelId="{F703C235-D7A6-4E33-9CD2-82B18B026C98}" type="presParOf" srcId="{6688FE67-7BD5-48C3-81F9-48AA46C6A6B1}" destId="{BDEF0439-A307-4E9F-89C7-6361F7DF2C1B}" srcOrd="0" destOrd="0" presId="urn:microsoft.com/office/officeart/2005/8/layout/vList5"/>
    <dgm:cxn modelId="{082D10B1-1D6F-414E-A962-AF042C9C761B}" type="presParOf" srcId="{6688FE67-7BD5-48C3-81F9-48AA46C6A6B1}" destId="{FA96E44E-593C-4770-A42B-D9006A62EE9F}" srcOrd="1" destOrd="0" presId="urn:microsoft.com/office/officeart/2005/8/layout/vList5"/>
    <dgm:cxn modelId="{E6123ACC-AC9A-4A04-ACC9-4B58E956AC3E}" type="presParOf" srcId="{1AAA892D-9CFA-4FAD-AE6A-6D774B8C5799}" destId="{D3F93F4D-8AC5-48A3-AC60-2931346366E0}" srcOrd="1" destOrd="0" presId="urn:microsoft.com/office/officeart/2005/8/layout/vList5"/>
    <dgm:cxn modelId="{1EF4112E-2E9B-4D13-8BBC-53FB4D916778}" type="presParOf" srcId="{1AAA892D-9CFA-4FAD-AE6A-6D774B8C5799}" destId="{E391B876-C6AD-4982-A8AF-647326ED78A6}" srcOrd="2" destOrd="0" presId="urn:microsoft.com/office/officeart/2005/8/layout/vList5"/>
    <dgm:cxn modelId="{59B7EC6F-9927-4B4F-BBEB-F6DE3E343A56}" type="presParOf" srcId="{E391B876-C6AD-4982-A8AF-647326ED78A6}" destId="{A4C450F3-253B-402E-BEBD-7915A111EE89}" srcOrd="0" destOrd="0" presId="urn:microsoft.com/office/officeart/2005/8/layout/vList5"/>
    <dgm:cxn modelId="{C6BCC70C-13F1-4281-A624-09DA0174DBEA}" type="presParOf" srcId="{E391B876-C6AD-4982-A8AF-647326ED78A6}" destId="{43ACE27A-14B0-40E2-8275-4C13CBDBF781}" srcOrd="1" destOrd="0" presId="urn:microsoft.com/office/officeart/2005/8/layout/vList5"/>
    <dgm:cxn modelId="{2052F731-C158-43C5-A3B4-E9D4A7DD4DF3}" type="presParOf" srcId="{1AAA892D-9CFA-4FAD-AE6A-6D774B8C5799}" destId="{9870A0D5-FE13-44BF-A322-BA8B871DBDEB}" srcOrd="3" destOrd="0" presId="urn:microsoft.com/office/officeart/2005/8/layout/vList5"/>
    <dgm:cxn modelId="{593DAA46-6ABA-4F17-94FE-4F3F807CA2F0}" type="presParOf" srcId="{1AAA892D-9CFA-4FAD-AE6A-6D774B8C5799}" destId="{DA37CE2F-4CF8-49D2-9E9B-D13F6AF40202}" srcOrd="4" destOrd="0" presId="urn:microsoft.com/office/officeart/2005/8/layout/vList5"/>
    <dgm:cxn modelId="{05E41623-2595-4BC9-8892-414104395149}" type="presParOf" srcId="{DA37CE2F-4CF8-49D2-9E9B-D13F6AF40202}" destId="{E53ACFA0-8235-4B5C-BF9C-992EF7E4D409}" srcOrd="0" destOrd="0" presId="urn:microsoft.com/office/officeart/2005/8/layout/vList5"/>
    <dgm:cxn modelId="{51CCE3CF-AC35-4604-A644-3B44B8A55B22}" type="presParOf" srcId="{DA37CE2F-4CF8-49D2-9E9B-D13F6AF40202}" destId="{4939E241-51E6-41C1-87DD-7CFADA6D16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B7F9F-6169-44F1-BED5-6C647236232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A3D7DFE-0CB1-4BC6-90DE-1C6831DB34BB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2400" b="1" dirty="0"/>
            <a:t>Tener acreditado el servicio social</a:t>
          </a:r>
        </a:p>
      </dgm:t>
    </dgm:pt>
    <dgm:pt modelId="{0AF1B29D-5505-4230-BBA0-AED20255EC19}" type="parTrans" cxnId="{A4CF58C3-DEE7-4FDC-9655-D969A1E285D4}">
      <dgm:prSet/>
      <dgm:spPr/>
      <dgm:t>
        <a:bodyPr/>
        <a:lstStyle/>
        <a:p>
          <a:endParaRPr lang="es-ES"/>
        </a:p>
      </dgm:t>
    </dgm:pt>
    <dgm:pt modelId="{38F1EFCC-561F-426B-99CE-4AD31D0AED4D}" type="sibTrans" cxnId="{A4CF58C3-DEE7-4FDC-9655-D969A1E285D4}">
      <dgm:prSet/>
      <dgm:spPr/>
      <dgm:t>
        <a:bodyPr/>
        <a:lstStyle/>
        <a:p>
          <a:endParaRPr lang="es-ES"/>
        </a:p>
      </dgm:t>
    </dgm:pt>
    <dgm:pt modelId="{6766CEC2-9FB3-474A-B7D4-E1D5D1B92A4E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2400" b="1" dirty="0">
              <a:solidFill>
                <a:schemeClr val="tx1"/>
              </a:solidFill>
            </a:rPr>
            <a:t>Tener acreditado las actividades complementarias</a:t>
          </a:r>
        </a:p>
      </dgm:t>
    </dgm:pt>
    <dgm:pt modelId="{063A7CDC-7FDB-4ACD-8FDC-85C5433E6A86}" type="parTrans" cxnId="{30674DF4-C43E-49F3-B5D4-37C77B9DDC03}">
      <dgm:prSet/>
      <dgm:spPr/>
      <dgm:t>
        <a:bodyPr/>
        <a:lstStyle/>
        <a:p>
          <a:endParaRPr lang="es-ES"/>
        </a:p>
      </dgm:t>
    </dgm:pt>
    <dgm:pt modelId="{8A140379-27E4-4642-8BBD-6CA55186CE9E}" type="sibTrans" cxnId="{30674DF4-C43E-49F3-B5D4-37C77B9DDC03}">
      <dgm:prSet/>
      <dgm:spPr/>
      <dgm:t>
        <a:bodyPr/>
        <a:lstStyle/>
        <a:p>
          <a:endParaRPr lang="es-ES"/>
        </a:p>
      </dgm:t>
    </dgm:pt>
    <dgm:pt modelId="{EA32930B-F404-4F46-9BBF-F8A2A4E30D12}">
      <dgm:prSet phldrT="[Texto]" custT="1"/>
      <dgm:spPr>
        <a:solidFill>
          <a:schemeClr val="accent1"/>
        </a:solidFill>
      </dgm:spPr>
      <dgm:t>
        <a:bodyPr/>
        <a:lstStyle/>
        <a:p>
          <a:pPr algn="just"/>
          <a:r>
            <a:rPr lang="es-MX" sz="2400" b="1" dirty="0">
              <a:solidFill>
                <a:schemeClr val="tx1"/>
              </a:solidFill>
            </a:rPr>
            <a:t>Tener aprobado el  80% de créditos de su plan de estudios</a:t>
          </a:r>
          <a:r>
            <a:rPr lang="es-MX" sz="2800" dirty="0">
              <a:solidFill>
                <a:schemeClr val="tx1"/>
              </a:solidFill>
            </a:rPr>
            <a:t>.</a:t>
          </a:r>
          <a:endParaRPr lang="es-ES" sz="2800" dirty="0">
            <a:solidFill>
              <a:schemeClr val="tx1"/>
            </a:solidFill>
          </a:endParaRPr>
        </a:p>
      </dgm:t>
    </dgm:pt>
    <dgm:pt modelId="{FD4AFE85-2A65-450E-8DE2-A6064869A842}" type="parTrans" cxnId="{2F5008C0-0BBA-43BB-A818-A35CA676571C}">
      <dgm:prSet/>
      <dgm:spPr/>
      <dgm:t>
        <a:bodyPr/>
        <a:lstStyle/>
        <a:p>
          <a:endParaRPr lang="es-ES"/>
        </a:p>
      </dgm:t>
    </dgm:pt>
    <dgm:pt modelId="{02EC8825-A309-41EE-B08C-4A27A2DC2134}" type="sibTrans" cxnId="{2F5008C0-0BBA-43BB-A818-A35CA676571C}">
      <dgm:prSet/>
      <dgm:spPr/>
      <dgm:t>
        <a:bodyPr/>
        <a:lstStyle/>
        <a:p>
          <a:endParaRPr lang="es-ES"/>
        </a:p>
      </dgm:t>
    </dgm:pt>
    <dgm:pt modelId="{47742DF6-141A-49C2-B05A-68110D1C649E}">
      <dgm:prSet phldrT="[Texto]" custT="1"/>
      <dgm:spPr>
        <a:solidFill>
          <a:schemeClr val="accent1"/>
        </a:solidFill>
      </dgm:spPr>
      <dgm:t>
        <a:bodyPr/>
        <a:lstStyle/>
        <a:p>
          <a:pPr algn="just"/>
          <a:r>
            <a:rPr lang="es-MX" sz="2400" b="1" dirty="0"/>
            <a:t>No contar con ninguna materia en curso especial.</a:t>
          </a:r>
          <a:endParaRPr lang="es-ES" sz="2400" b="1" dirty="0"/>
        </a:p>
      </dgm:t>
    </dgm:pt>
    <dgm:pt modelId="{AA62D75C-CC54-4237-ADAF-88CE23BD6A3A}" type="parTrans" cxnId="{B915D47F-89D1-4D47-A079-AB4729FBAD1F}">
      <dgm:prSet/>
      <dgm:spPr/>
      <dgm:t>
        <a:bodyPr/>
        <a:lstStyle/>
        <a:p>
          <a:endParaRPr lang="es-ES"/>
        </a:p>
      </dgm:t>
    </dgm:pt>
    <dgm:pt modelId="{11517D53-EBF6-4729-8EDA-A9CD3292CDA0}" type="sibTrans" cxnId="{B915D47F-89D1-4D47-A079-AB4729FBAD1F}">
      <dgm:prSet/>
      <dgm:spPr/>
      <dgm:t>
        <a:bodyPr/>
        <a:lstStyle/>
        <a:p>
          <a:endParaRPr lang="es-ES"/>
        </a:p>
      </dgm:t>
    </dgm:pt>
    <dgm:pt modelId="{67D1FA47-7543-42FD-B132-9E2319E664D8}" type="pres">
      <dgm:prSet presAssocID="{F3AB7F9F-6169-44F1-BED5-6C647236232A}" presName="diagram" presStyleCnt="0">
        <dgm:presLayoutVars>
          <dgm:dir/>
          <dgm:resizeHandles val="exact"/>
        </dgm:presLayoutVars>
      </dgm:prSet>
      <dgm:spPr/>
    </dgm:pt>
    <dgm:pt modelId="{CEE51A81-11CC-43CD-B512-A5BCBDA971AF}" type="pres">
      <dgm:prSet presAssocID="{EA3D7DFE-0CB1-4BC6-90DE-1C6831DB34BB}" presName="node" presStyleLbl="node1" presStyleIdx="0" presStyleCnt="4">
        <dgm:presLayoutVars>
          <dgm:bulletEnabled val="1"/>
        </dgm:presLayoutVars>
      </dgm:prSet>
      <dgm:spPr/>
    </dgm:pt>
    <dgm:pt modelId="{B29BBCC0-CDFF-401C-A136-BDCAF1B63C75}" type="pres">
      <dgm:prSet presAssocID="{38F1EFCC-561F-426B-99CE-4AD31D0AED4D}" presName="sibTrans" presStyleCnt="0"/>
      <dgm:spPr/>
    </dgm:pt>
    <dgm:pt modelId="{8111E907-BE2E-483A-BE4F-05C7DD4F93DA}" type="pres">
      <dgm:prSet presAssocID="{6766CEC2-9FB3-474A-B7D4-E1D5D1B92A4E}" presName="node" presStyleLbl="node1" presStyleIdx="1" presStyleCnt="4">
        <dgm:presLayoutVars>
          <dgm:bulletEnabled val="1"/>
        </dgm:presLayoutVars>
      </dgm:prSet>
      <dgm:spPr/>
    </dgm:pt>
    <dgm:pt modelId="{A50AC74B-7F74-47D3-84C3-AC6509F8F8D1}" type="pres">
      <dgm:prSet presAssocID="{8A140379-27E4-4642-8BBD-6CA55186CE9E}" presName="sibTrans" presStyleCnt="0"/>
      <dgm:spPr/>
    </dgm:pt>
    <dgm:pt modelId="{DFE229DA-FB66-49A2-B0EF-506CE7570277}" type="pres">
      <dgm:prSet presAssocID="{EA32930B-F404-4F46-9BBF-F8A2A4E30D12}" presName="node" presStyleLbl="node1" presStyleIdx="2" presStyleCnt="4">
        <dgm:presLayoutVars>
          <dgm:bulletEnabled val="1"/>
        </dgm:presLayoutVars>
      </dgm:prSet>
      <dgm:spPr/>
    </dgm:pt>
    <dgm:pt modelId="{564FF74B-255A-41CF-9C47-B37E537075F2}" type="pres">
      <dgm:prSet presAssocID="{02EC8825-A309-41EE-B08C-4A27A2DC2134}" presName="sibTrans" presStyleCnt="0"/>
      <dgm:spPr/>
    </dgm:pt>
    <dgm:pt modelId="{7029590D-CD75-40CF-A7F9-68563E5E286B}" type="pres">
      <dgm:prSet presAssocID="{47742DF6-141A-49C2-B05A-68110D1C649E}" presName="node" presStyleLbl="node1" presStyleIdx="3" presStyleCnt="4">
        <dgm:presLayoutVars>
          <dgm:bulletEnabled val="1"/>
        </dgm:presLayoutVars>
      </dgm:prSet>
      <dgm:spPr/>
    </dgm:pt>
  </dgm:ptLst>
  <dgm:cxnLst>
    <dgm:cxn modelId="{FCBC690B-6EF9-4965-A84F-1E34F001D951}" type="presOf" srcId="{EA3D7DFE-0CB1-4BC6-90DE-1C6831DB34BB}" destId="{CEE51A81-11CC-43CD-B512-A5BCBDA971AF}" srcOrd="0" destOrd="0" presId="urn:microsoft.com/office/officeart/2005/8/layout/default"/>
    <dgm:cxn modelId="{DF3EFC5F-C8F5-4E59-B66B-6AC4AFCE14E7}" type="presOf" srcId="{F3AB7F9F-6169-44F1-BED5-6C647236232A}" destId="{67D1FA47-7543-42FD-B132-9E2319E664D8}" srcOrd="0" destOrd="0" presId="urn:microsoft.com/office/officeart/2005/8/layout/default"/>
    <dgm:cxn modelId="{2BA85274-C2C9-43FA-A733-9F83A32F07B8}" type="presOf" srcId="{47742DF6-141A-49C2-B05A-68110D1C649E}" destId="{7029590D-CD75-40CF-A7F9-68563E5E286B}" srcOrd="0" destOrd="0" presId="urn:microsoft.com/office/officeart/2005/8/layout/default"/>
    <dgm:cxn modelId="{B915D47F-89D1-4D47-A079-AB4729FBAD1F}" srcId="{F3AB7F9F-6169-44F1-BED5-6C647236232A}" destId="{47742DF6-141A-49C2-B05A-68110D1C649E}" srcOrd="3" destOrd="0" parTransId="{AA62D75C-CC54-4237-ADAF-88CE23BD6A3A}" sibTransId="{11517D53-EBF6-4729-8EDA-A9CD3292CDA0}"/>
    <dgm:cxn modelId="{D17C848C-550C-4BC4-9613-D477FDDEFBE1}" type="presOf" srcId="{6766CEC2-9FB3-474A-B7D4-E1D5D1B92A4E}" destId="{8111E907-BE2E-483A-BE4F-05C7DD4F93DA}" srcOrd="0" destOrd="0" presId="urn:microsoft.com/office/officeart/2005/8/layout/default"/>
    <dgm:cxn modelId="{5B30D399-AE77-47E8-BAD6-61DB1904A8F1}" type="presOf" srcId="{EA32930B-F404-4F46-9BBF-F8A2A4E30D12}" destId="{DFE229DA-FB66-49A2-B0EF-506CE7570277}" srcOrd="0" destOrd="0" presId="urn:microsoft.com/office/officeart/2005/8/layout/default"/>
    <dgm:cxn modelId="{2F5008C0-0BBA-43BB-A818-A35CA676571C}" srcId="{F3AB7F9F-6169-44F1-BED5-6C647236232A}" destId="{EA32930B-F404-4F46-9BBF-F8A2A4E30D12}" srcOrd="2" destOrd="0" parTransId="{FD4AFE85-2A65-450E-8DE2-A6064869A842}" sibTransId="{02EC8825-A309-41EE-B08C-4A27A2DC2134}"/>
    <dgm:cxn modelId="{A4CF58C3-DEE7-4FDC-9655-D969A1E285D4}" srcId="{F3AB7F9F-6169-44F1-BED5-6C647236232A}" destId="{EA3D7DFE-0CB1-4BC6-90DE-1C6831DB34BB}" srcOrd="0" destOrd="0" parTransId="{0AF1B29D-5505-4230-BBA0-AED20255EC19}" sibTransId="{38F1EFCC-561F-426B-99CE-4AD31D0AED4D}"/>
    <dgm:cxn modelId="{30674DF4-C43E-49F3-B5D4-37C77B9DDC03}" srcId="{F3AB7F9F-6169-44F1-BED5-6C647236232A}" destId="{6766CEC2-9FB3-474A-B7D4-E1D5D1B92A4E}" srcOrd="1" destOrd="0" parTransId="{063A7CDC-7FDB-4ACD-8FDC-85C5433E6A86}" sibTransId="{8A140379-27E4-4642-8BBD-6CA55186CE9E}"/>
    <dgm:cxn modelId="{09515433-E618-4009-A468-DB6F3FAD8F9C}" type="presParOf" srcId="{67D1FA47-7543-42FD-B132-9E2319E664D8}" destId="{CEE51A81-11CC-43CD-B512-A5BCBDA971AF}" srcOrd="0" destOrd="0" presId="urn:microsoft.com/office/officeart/2005/8/layout/default"/>
    <dgm:cxn modelId="{3BDE715D-7EEB-4F54-BA57-06056F3AADBF}" type="presParOf" srcId="{67D1FA47-7543-42FD-B132-9E2319E664D8}" destId="{B29BBCC0-CDFF-401C-A136-BDCAF1B63C75}" srcOrd="1" destOrd="0" presId="urn:microsoft.com/office/officeart/2005/8/layout/default"/>
    <dgm:cxn modelId="{BB3BE3E0-35B6-4C23-8F47-45EDA16125D2}" type="presParOf" srcId="{67D1FA47-7543-42FD-B132-9E2319E664D8}" destId="{8111E907-BE2E-483A-BE4F-05C7DD4F93DA}" srcOrd="2" destOrd="0" presId="urn:microsoft.com/office/officeart/2005/8/layout/default"/>
    <dgm:cxn modelId="{114726A6-246D-4EF7-8395-12BA1FE39A5B}" type="presParOf" srcId="{67D1FA47-7543-42FD-B132-9E2319E664D8}" destId="{A50AC74B-7F74-47D3-84C3-AC6509F8F8D1}" srcOrd="3" destOrd="0" presId="urn:microsoft.com/office/officeart/2005/8/layout/default"/>
    <dgm:cxn modelId="{278D3693-A07A-4FCC-8CFB-54F84119F10C}" type="presParOf" srcId="{67D1FA47-7543-42FD-B132-9E2319E664D8}" destId="{DFE229DA-FB66-49A2-B0EF-506CE7570277}" srcOrd="4" destOrd="0" presId="urn:microsoft.com/office/officeart/2005/8/layout/default"/>
    <dgm:cxn modelId="{C4B93ED5-41BE-45B2-AB96-1461B76D316B}" type="presParOf" srcId="{67D1FA47-7543-42FD-B132-9E2319E664D8}" destId="{564FF74B-255A-41CF-9C47-B37E537075F2}" srcOrd="5" destOrd="0" presId="urn:microsoft.com/office/officeart/2005/8/layout/default"/>
    <dgm:cxn modelId="{371E1A6A-0485-43CC-982B-DB319D3A8A45}" type="presParOf" srcId="{67D1FA47-7543-42FD-B132-9E2319E664D8}" destId="{7029590D-CD75-40CF-A7F9-68563E5E28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683E8-9B28-47A3-BAE9-D079D67C6FD0}">
      <dsp:nvSpPr>
        <dsp:cNvPr id="0" name=""/>
        <dsp:cNvSpPr/>
      </dsp:nvSpPr>
      <dsp:spPr>
        <a:xfrm>
          <a:off x="552099" y="0"/>
          <a:ext cx="2241067" cy="10453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INDIVIDUAL</a:t>
          </a:r>
        </a:p>
      </dsp:txBody>
      <dsp:txXfrm>
        <a:off x="582718" y="30619"/>
        <a:ext cx="2179829" cy="984158"/>
      </dsp:txXfrm>
    </dsp:sp>
    <dsp:sp modelId="{C794FA7B-985B-4880-A045-D6EF73978199}">
      <dsp:nvSpPr>
        <dsp:cNvPr id="0" name=""/>
        <dsp:cNvSpPr/>
      </dsp:nvSpPr>
      <dsp:spPr>
        <a:xfrm rot="5400000">
          <a:off x="1476621" y="1071530"/>
          <a:ext cx="392023" cy="470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1531505" y="1110733"/>
        <a:ext cx="282256" cy="274416"/>
      </dsp:txXfrm>
    </dsp:sp>
    <dsp:sp modelId="{2F10F8CE-2997-4549-8947-5BF4C1805575}">
      <dsp:nvSpPr>
        <dsp:cNvPr id="0" name=""/>
        <dsp:cNvSpPr/>
      </dsp:nvSpPr>
      <dsp:spPr>
        <a:xfrm>
          <a:off x="552099" y="1568094"/>
          <a:ext cx="2241067" cy="104539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GRUPAL</a:t>
          </a:r>
          <a:endParaRPr lang="es-ES" sz="1800" b="1" kern="1200" dirty="0"/>
        </a:p>
      </dsp:txBody>
      <dsp:txXfrm>
        <a:off x="582718" y="1598713"/>
        <a:ext cx="2179829" cy="984158"/>
      </dsp:txXfrm>
    </dsp:sp>
    <dsp:sp modelId="{340ACC38-213C-4CBA-BEA8-8B22EDCC7377}">
      <dsp:nvSpPr>
        <dsp:cNvPr id="0" name=""/>
        <dsp:cNvSpPr/>
      </dsp:nvSpPr>
      <dsp:spPr>
        <a:xfrm rot="5400000">
          <a:off x="1476621" y="2639624"/>
          <a:ext cx="392023" cy="470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1531505" y="2678827"/>
        <a:ext cx="282256" cy="274416"/>
      </dsp:txXfrm>
    </dsp:sp>
    <dsp:sp modelId="{0C8DECB8-2CEA-4201-A80A-000FDDD1334F}">
      <dsp:nvSpPr>
        <dsp:cNvPr id="0" name=""/>
        <dsp:cNvSpPr/>
      </dsp:nvSpPr>
      <dsp:spPr>
        <a:xfrm>
          <a:off x="552099" y="3136188"/>
          <a:ext cx="2241067" cy="104539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INTERDISCIPLINARIO</a:t>
          </a:r>
        </a:p>
      </dsp:txBody>
      <dsp:txXfrm>
        <a:off x="582718" y="3166807"/>
        <a:ext cx="2179829" cy="984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6E44E-593C-4770-A42B-D9006A62EE9F}">
      <dsp:nvSpPr>
        <dsp:cNvPr id="0" name=""/>
        <dsp:cNvSpPr/>
      </dsp:nvSpPr>
      <dsp:spPr>
        <a:xfrm rot="5400000">
          <a:off x="4376110" y="-1733810"/>
          <a:ext cx="831297" cy="4509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Cantidad de créditos ¿Cuánto vale?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10 CREDITOS</a:t>
          </a:r>
        </a:p>
      </dsp:txBody>
      <dsp:txXfrm rot="-5400000">
        <a:off x="2536814" y="146067"/>
        <a:ext cx="4469310" cy="750135"/>
      </dsp:txXfrm>
    </dsp:sp>
    <dsp:sp modelId="{BDEF0439-A307-4E9F-89C7-6361F7DF2C1B}">
      <dsp:nvSpPr>
        <dsp:cNvPr id="0" name=""/>
        <dsp:cNvSpPr/>
      </dsp:nvSpPr>
      <dsp:spPr>
        <a:xfrm>
          <a:off x="0" y="1574"/>
          <a:ext cx="2536813" cy="1039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Valor Curricular</a:t>
          </a:r>
        </a:p>
      </dsp:txBody>
      <dsp:txXfrm>
        <a:off x="50726" y="52300"/>
        <a:ext cx="2435361" cy="937670"/>
      </dsp:txXfrm>
    </dsp:sp>
    <dsp:sp modelId="{43ACE27A-14B0-40E2-8275-4C13CBDBF781}">
      <dsp:nvSpPr>
        <dsp:cNvPr id="0" name=""/>
        <dsp:cNvSpPr/>
      </dsp:nvSpPr>
      <dsp:spPr>
        <a:xfrm rot="5400000">
          <a:off x="4376110" y="-642731"/>
          <a:ext cx="831297" cy="4509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Período en el cual se realizarán las residencias profesionales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4 MESES </a:t>
          </a:r>
          <a:r>
            <a:rPr lang="es-ES" sz="1500" kern="1200" dirty="0"/>
            <a:t>como mínimo y </a:t>
          </a:r>
          <a:r>
            <a:rPr lang="es-ES" sz="1500" b="1" kern="1200" dirty="0"/>
            <a:t>6 MESES </a:t>
          </a:r>
          <a:r>
            <a:rPr lang="es-ES" sz="1500" kern="1200" dirty="0"/>
            <a:t>como máximo.</a:t>
          </a:r>
        </a:p>
      </dsp:txBody>
      <dsp:txXfrm rot="-5400000">
        <a:off x="2536814" y="1237146"/>
        <a:ext cx="4469310" cy="750135"/>
      </dsp:txXfrm>
    </dsp:sp>
    <dsp:sp modelId="{A4C450F3-253B-402E-BEBD-7915A111EE89}">
      <dsp:nvSpPr>
        <dsp:cNvPr id="0" name=""/>
        <dsp:cNvSpPr/>
      </dsp:nvSpPr>
      <dsp:spPr>
        <a:xfrm>
          <a:off x="0" y="1092652"/>
          <a:ext cx="2536813" cy="1039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Duración</a:t>
          </a:r>
          <a:r>
            <a:rPr lang="es-ES" sz="1500" kern="1200" dirty="0"/>
            <a:t> </a:t>
          </a:r>
        </a:p>
      </dsp:txBody>
      <dsp:txXfrm>
        <a:off x="50726" y="1143378"/>
        <a:ext cx="2435361" cy="937670"/>
      </dsp:txXfrm>
    </dsp:sp>
    <dsp:sp modelId="{4939E241-51E6-41C1-87DD-7CFADA6D16F9}">
      <dsp:nvSpPr>
        <dsp:cNvPr id="0" name=""/>
        <dsp:cNvSpPr/>
      </dsp:nvSpPr>
      <dsp:spPr>
        <a:xfrm rot="5400000">
          <a:off x="4376110" y="448346"/>
          <a:ext cx="831297" cy="4509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Horas totales por cumplir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500 HORAS mínimo</a:t>
          </a:r>
        </a:p>
      </dsp:txBody>
      <dsp:txXfrm rot="-5400000">
        <a:off x="2536814" y="2328224"/>
        <a:ext cx="4469310" cy="750135"/>
      </dsp:txXfrm>
    </dsp:sp>
    <dsp:sp modelId="{E53ACFA0-8235-4B5C-BF9C-992EF7E4D409}">
      <dsp:nvSpPr>
        <dsp:cNvPr id="0" name=""/>
        <dsp:cNvSpPr/>
      </dsp:nvSpPr>
      <dsp:spPr>
        <a:xfrm>
          <a:off x="0" y="2183731"/>
          <a:ext cx="2536813" cy="1039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Tiempo</a:t>
          </a:r>
          <a:r>
            <a:rPr lang="es-ES" sz="1500" kern="1200" dirty="0"/>
            <a:t> </a:t>
          </a:r>
        </a:p>
      </dsp:txBody>
      <dsp:txXfrm>
        <a:off x="50726" y="2234457"/>
        <a:ext cx="2435361" cy="937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1A81-11CC-43CD-B512-A5BCBDA971A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Tener acreditado el servicio social</a:t>
          </a:r>
        </a:p>
      </dsp:txBody>
      <dsp:txXfrm>
        <a:off x="744" y="145603"/>
        <a:ext cx="2902148" cy="1741289"/>
      </dsp:txXfrm>
    </dsp:sp>
    <dsp:sp modelId="{8111E907-BE2E-483A-BE4F-05C7DD4F93DA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Tener acreditado las actividades complementarias</a:t>
          </a:r>
        </a:p>
      </dsp:txBody>
      <dsp:txXfrm>
        <a:off x="3193107" y="145603"/>
        <a:ext cx="2902148" cy="1741289"/>
      </dsp:txXfrm>
    </dsp:sp>
    <dsp:sp modelId="{DFE229DA-FB66-49A2-B0EF-506CE757027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Tener aprobado el  80% de créditos de su plan de estudios</a:t>
          </a:r>
          <a:r>
            <a:rPr lang="es-MX" sz="2800" kern="1200" dirty="0">
              <a:solidFill>
                <a:schemeClr val="tx1"/>
              </a:solidFill>
            </a:rPr>
            <a:t>.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744" y="2177107"/>
        <a:ext cx="2902148" cy="1741289"/>
      </dsp:txXfrm>
    </dsp:sp>
    <dsp:sp modelId="{7029590D-CD75-40CF-A7F9-68563E5E286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No contar con ninguna materia en curso especial.</a:t>
          </a:r>
          <a:endParaRPr lang="es-ES" sz="2400" b="1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95D4-84A5-45FB-B67F-CAA05C446A49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D3B0-D8E0-4C30-A1B5-6C2F92CB3E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8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249D6-877A-5EA1-245E-7402BC1F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9AC6A4-81F4-6F31-0647-744AD758B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A57A2D3-CDDF-1F3A-4D7F-45E936E1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AE591-B16D-1FBA-E8F0-8E015E7EF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26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9CBA-6B14-C4EA-6418-DDA6D9E1A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1D7CCDB-8CF6-AC19-F5BF-D42EA59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BC6AA1-3DCE-0D28-0F42-F7027A44A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2CE06-2989-39A7-1783-A1CC008A8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46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7683-FA4C-C88E-D262-6B8D8E79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ACA453-9290-3AB6-85B4-063128290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A63639-2F46-3DD7-4941-BE2893A2A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C610B3-71D0-3C35-341E-207719DB0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59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7796-AB1F-2533-A735-B0F70B56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9476B-9804-015E-A129-81BE9E557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9CA60D-3425-9E47-CA2E-92D33DE2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7BBA5A-DF5B-9D09-802A-C8A979FAF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89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730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1DBC5-300A-9EC8-9C27-123AC5D9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6DEC0E-B60B-EFCB-69A5-8B1C5C3EE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32E7BB-EBBA-BA42-F24B-E4FC700E5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135107-8955-7173-E41F-4D96A63E3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87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437C-1985-6351-0B08-D19EB40AF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0F731C-E8DA-5813-0B79-9735724F2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F3FA21-4E8D-9AC2-4C42-3033C1900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00057F-5E3F-D1FD-1279-5968A732D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3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19BE-F024-D0CD-6A12-671BE424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5F61017-771C-CD11-4F5E-3F633A7CA2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2CAB57-CDC6-8B15-A430-1A3E0FED8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53671-534E-AC23-CD42-06F4CE0C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C08C-9EE2-0672-2D2C-D13FC445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08B8F1-937D-E067-5AD5-4FC53E0B7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98D8C2-C088-E30F-1056-434E5731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1CF896-D3BA-D40D-BEFC-3F6443D97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326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DA7A9-8E14-8C76-CD73-F5D0179C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FA8687-8B5A-106B-D68B-B18EC9140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2E5342-1FAD-23BA-7F64-4D54E6702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7BB225-E648-87EC-126D-B3114A807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45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6F8E6-0336-D6EA-8702-3690AC33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0E8AA62-73D2-7455-E590-A00BCDBFF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01A2367-5036-3D2E-ED09-5553BA253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FAEB35-21FE-5CDC-44D4-37F27BCAC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87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A528-B99C-BE08-1976-13569C027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0FED3F-AE4A-CA03-B1F7-CD7BFA581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D71E36-5D70-1DBB-CA1A-B9D324EC0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99583E-A683-F718-95C5-A3B4144C8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98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8B3C-CC4A-EB00-254A-47DC0FDDE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7CA78D-A99C-4D87-486B-0823D73CC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D31264-1965-BF23-85F6-DF594CA8E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A88453-277D-F741-2057-B11C2B8E8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832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208BC-23FC-B60A-61ED-427F677BB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6D430FF-8016-4BB7-0954-BA235B647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C921E8-A789-EBC5-036C-B50275723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970DC5-E258-191D-D05F-8BF95466B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70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BB8C4-FCCB-FDD5-B97B-6B1EF25A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91BA90-2E8E-17C0-294A-B2FE04F23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2C0213-7B7C-BEAF-A2CE-2FC56F53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477008-1FE6-85DB-7288-FEB11141A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64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15433-5CAC-43E3-8FEE-6392DE2EE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EF21C1-E56C-28BB-A733-DF31C4619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A028974-87EC-DB52-0867-B5910467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92C12A-567C-29E4-D4B2-FF5C435C0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93411-3BAA-4B43-9A1D-BE1E1649BFC6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2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63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4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50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037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34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63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01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940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22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47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3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30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54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09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36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9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7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34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1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5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2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D8AF-2405-4B1C-A3C7-F9E2CC5BC854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7CFE-C39D-4450-BA2E-79E0958D429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E226-4AB5-49BB-9F48-0B81D6EEBE7E}" type="datetimeFigureOut">
              <a:rPr lang="es-MX" smtClean="0"/>
              <a:t>14/01/2026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B7B7-6539-41BB-A4EF-FFA31E4F1A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2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esidenciasprofesionales@minatitlan.tecnm.mx" TargetMode="External"/><Relationship Id="rId2" Type="http://schemas.openxmlformats.org/officeDocument/2006/relationships/hyperlink" Target="mailto:gestiontecnologica@minatitlan.tecnm.m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" Type="http://schemas.openxmlformats.org/officeDocument/2006/relationships/image" Target="../media/image4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smexsur@gmail.com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mailto:admin@csccapacitacion.com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mailto:Rosa.Alegria@innophos.com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mailto:Reclutamiento@innophos.co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cion@GrupoGCIndustrial.com.mx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ytec.adm@gmail.com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te@emprendeasesoria.com.mx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eclutamiento@gruasvillarreal.com.mx" TargetMode="External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NOM-001-STPS-2008&amp;oq=NORMA+MEXICANA+PARA+TALLER+MECANICO&amp;gs_lcrp=EgZjaHJvbWUyBggAEEUYOTIHCAEQIRigATIHCAIQIRigAdIBCDc3NTdqMGo3qAIAsAIA&amp;sourceid=chrome&amp;ie=UTF-8&amp;mstk=AUtExfDiqTF4oHFMc8xLCxHKd57oXp3PkH4B4vZD12KpAMDg4TslJTqu1H0l-TmwLALwqCX9J_XRpBWYV0DA8WsDYmbEEJ8vJoQhUzP0FzLQwF16tBe-r_kxS0zBp9gk_c4VYc9TpfhdLqlnhizzIXlxcRiMni_ybVdEET5EMWei1MEoizY&amp;csui=3&amp;ved=2ahUKEwjbxJvnsv-QAxUlJUQIHRwHGNYQgK4QegQIBBAD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DA9FA0-31BB-E19A-B08A-C281F301F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834" y="1253331"/>
            <a:ext cx="6523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1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668548" y="1164383"/>
            <a:ext cx="10341421" cy="11064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Requisitos para realizar Residencias Profesionales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31886072"/>
              </p:ext>
            </p:extLst>
          </p:nvPr>
        </p:nvGraphicFramePr>
        <p:xfrm>
          <a:off x="2328260" y="22708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85BB7FB-1CD9-0F16-3F9D-8E97B099826C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4C5903-550E-9564-EDE5-574513DB5E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9EB36F-7291-78EF-7F8E-1552A275B4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354171" y="889006"/>
            <a:ext cx="10537945" cy="459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REQUISITOS PARA REALIZAR LAS RESIDENCIAS PROFESIONALES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1707" y="1711181"/>
            <a:ext cx="109321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° Solicitar la </a:t>
            </a:r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Presentación interna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 Residencias Profesionales a través de la oficina de Practicas y Promoción Profesional – Residencias Profesionales. Mediante un código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Q.R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A partir del 25 de Noviembre 2025 al 09 de Enero 2026</a:t>
            </a:r>
          </a:p>
          <a:p>
            <a:pPr marL="285750" indent="-285750" algn="just">
              <a:buFontTx/>
              <a:buChar char="-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canjeará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por la </a:t>
            </a:r>
            <a:r>
              <a:rPr lang="es-MX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presentación y agradecimiento oficial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hasta que división de estudios profesionales nos haga llegar el dictamen donde ya este autorizado su anteproyecto por la academia.</a:t>
            </a:r>
          </a:p>
          <a:p>
            <a:pPr marL="285750" indent="-285750" algn="just">
              <a:buFontTx/>
              <a:buChar char="-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les pondrá un aviso vía de Facebook, para que pasen a la mesa de residencias profesionales para que generen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   la carta de presentación y agradecimiento mediante un código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Q.R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s-MX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¿DÓNDE SE DEBE SOLICITAR?    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oficina de Practicas y Promoción Profesional – Residencias Profesionales</a:t>
            </a:r>
          </a:p>
          <a:p>
            <a:pPr algn="just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Datos para la  CARTA DE PRESENTACION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Nombre de la persona a quien va dirigida  (Lic.  Ing.  MC.  Dr.  C. 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Nombre del Puesto.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Nombre de la Empresa.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Datos de alumno.( Nombre, No. De  control, Carrera ).                                            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Nombre del Proyecto autorizado por la academia. </a:t>
            </a:r>
            <a:endParaRPr lang="es-MX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s-MX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MX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contar con su seguro facultativo ( IMSS ), verificar en el Depto. de Servicios Escolares, la empresa se los puede requerir.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68548" y="1365747"/>
            <a:ext cx="2234685" cy="3454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PASO</a:t>
            </a:r>
            <a:endParaRPr lang="es-MX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3BEA0B-C67F-B3AC-ED27-EDB0F7C503FC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6E0AF4-96F3-62DF-73BC-B3C0FD931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5CD5DA-A84D-855E-AC1D-1A345D571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>
            <a:extLst>
              <a:ext uri="{FF2B5EF4-FFF2-40B4-BE49-F238E27FC236}">
                <a16:creationId xmlns:a16="http://schemas.microsoft.com/office/drawing/2014/main" id="{D87931E7-4148-11C7-52FD-F3A183C8A53C}"/>
              </a:ext>
            </a:extLst>
          </p:cNvPr>
          <p:cNvSpPr txBox="1">
            <a:spLocks/>
          </p:cNvSpPr>
          <p:nvPr/>
        </p:nvSpPr>
        <p:spPr>
          <a:xfrm>
            <a:off x="467934" y="1303685"/>
            <a:ext cx="2439793" cy="1152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r>
              <a:rPr lang="es-E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Presentación Interna</a:t>
            </a:r>
            <a:endParaRPr lang="es-MX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A8A4B07-3EA2-86C4-70DD-577043548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71" y="1048871"/>
            <a:ext cx="5257936" cy="56628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5" name="Llamada rectangular redondeada 39">
            <a:extLst>
              <a:ext uri="{FF2B5EF4-FFF2-40B4-BE49-F238E27FC236}">
                <a16:creationId xmlns:a16="http://schemas.microsoft.com/office/drawing/2014/main" id="{126FFD2B-EB0B-5E4A-5DC3-B5BA7167045E}"/>
              </a:ext>
            </a:extLst>
          </p:cNvPr>
          <p:cNvSpPr/>
          <p:nvPr/>
        </p:nvSpPr>
        <p:spPr>
          <a:xfrm>
            <a:off x="8905595" y="1532979"/>
            <a:ext cx="2585389" cy="672353"/>
          </a:xfrm>
          <a:prstGeom prst="wedgeRoundRectCallout">
            <a:avLst>
              <a:gd name="adj1" fmla="val -82507"/>
              <a:gd name="adj2" fmla="val -2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Formato  hoja membretada de la carta</a:t>
            </a:r>
          </a:p>
        </p:txBody>
      </p:sp>
      <p:sp>
        <p:nvSpPr>
          <p:cNvPr id="6" name="Llamada rectangular redondeada 32">
            <a:extLst>
              <a:ext uri="{FF2B5EF4-FFF2-40B4-BE49-F238E27FC236}">
                <a16:creationId xmlns:a16="http://schemas.microsoft.com/office/drawing/2014/main" id="{DA3D4125-055C-05B4-AB7A-C30C723C664A}"/>
              </a:ext>
            </a:extLst>
          </p:cNvPr>
          <p:cNvSpPr/>
          <p:nvPr/>
        </p:nvSpPr>
        <p:spPr>
          <a:xfrm>
            <a:off x="8636151" y="2803329"/>
            <a:ext cx="1254264" cy="489357"/>
          </a:xfrm>
          <a:prstGeom prst="wedgeRoundRectCallout">
            <a:avLst>
              <a:gd name="adj1" fmla="val -97158"/>
              <a:gd name="adj2" fmla="val -96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Folio unitario de carta</a:t>
            </a:r>
          </a:p>
        </p:txBody>
      </p:sp>
      <p:sp>
        <p:nvSpPr>
          <p:cNvPr id="8" name="Llamada rectangular redondeada 31">
            <a:extLst>
              <a:ext uri="{FF2B5EF4-FFF2-40B4-BE49-F238E27FC236}">
                <a16:creationId xmlns:a16="http://schemas.microsoft.com/office/drawing/2014/main" id="{C0788E88-492E-C373-F461-D7BBA79C7940}"/>
              </a:ext>
            </a:extLst>
          </p:cNvPr>
          <p:cNvSpPr/>
          <p:nvPr/>
        </p:nvSpPr>
        <p:spPr>
          <a:xfrm>
            <a:off x="8599238" y="3675692"/>
            <a:ext cx="1328089" cy="429982"/>
          </a:xfrm>
          <a:prstGeom prst="wedgeRoundRectCallout">
            <a:avLst>
              <a:gd name="adj1" fmla="val -95497"/>
              <a:gd name="adj2" fmla="val -127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del residente</a:t>
            </a:r>
          </a:p>
        </p:txBody>
      </p:sp>
      <p:sp>
        <p:nvSpPr>
          <p:cNvPr id="20" name="Llamada rectangular redondeada 32">
            <a:extLst>
              <a:ext uri="{FF2B5EF4-FFF2-40B4-BE49-F238E27FC236}">
                <a16:creationId xmlns:a16="http://schemas.microsoft.com/office/drawing/2014/main" id="{873213CF-DFE9-5019-CDC2-81E7C498368B}"/>
              </a:ext>
            </a:extLst>
          </p:cNvPr>
          <p:cNvSpPr/>
          <p:nvPr/>
        </p:nvSpPr>
        <p:spPr>
          <a:xfrm>
            <a:off x="8905595" y="5003028"/>
            <a:ext cx="2311950" cy="643986"/>
          </a:xfrm>
          <a:prstGeom prst="wedgeRoundRectCallout">
            <a:avLst>
              <a:gd name="adj1" fmla="val -97158"/>
              <a:gd name="adj2" fmla="val -96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</a:t>
            </a:r>
            <a:r>
              <a:rPr lang="es-MX" sz="1400" dirty="0"/>
              <a:t>ello Gestión Tecnológica </a:t>
            </a:r>
          </a:p>
          <a:p>
            <a:pPr algn="ctr"/>
            <a:r>
              <a:rPr lang="es-MX" sz="1400" dirty="0"/>
              <a:t>y Vinculación</a:t>
            </a:r>
          </a:p>
        </p:txBody>
      </p:sp>
      <p:sp>
        <p:nvSpPr>
          <p:cNvPr id="21" name="Llamada rectangular redondeada 29">
            <a:extLst>
              <a:ext uri="{FF2B5EF4-FFF2-40B4-BE49-F238E27FC236}">
                <a16:creationId xmlns:a16="http://schemas.microsoft.com/office/drawing/2014/main" id="{49DE96CA-B3A0-B9C9-C9B5-33094C59C99C}"/>
              </a:ext>
            </a:extLst>
          </p:cNvPr>
          <p:cNvSpPr/>
          <p:nvPr/>
        </p:nvSpPr>
        <p:spPr>
          <a:xfrm>
            <a:off x="1258351" y="3074908"/>
            <a:ext cx="1649376" cy="432356"/>
          </a:xfrm>
          <a:prstGeom prst="wedgeRoundRectCallout">
            <a:avLst>
              <a:gd name="adj1" fmla="val 90599"/>
              <a:gd name="adj2" fmla="val -8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Sin datos </a:t>
            </a:r>
            <a:endParaRPr lang="es-MX" sz="1400" dirty="0"/>
          </a:p>
        </p:txBody>
      </p:sp>
      <p:sp>
        <p:nvSpPr>
          <p:cNvPr id="22" name="Llamada rectangular redondeada 34">
            <a:extLst>
              <a:ext uri="{FF2B5EF4-FFF2-40B4-BE49-F238E27FC236}">
                <a16:creationId xmlns:a16="http://schemas.microsoft.com/office/drawing/2014/main" id="{B84FD2C1-1A3B-947F-A86B-80C46E079E43}"/>
              </a:ext>
            </a:extLst>
          </p:cNvPr>
          <p:cNvSpPr/>
          <p:nvPr/>
        </p:nvSpPr>
        <p:spPr>
          <a:xfrm>
            <a:off x="433663" y="3683135"/>
            <a:ext cx="1649376" cy="442708"/>
          </a:xfrm>
          <a:prstGeom prst="wedgeRoundRectCallout">
            <a:avLst>
              <a:gd name="adj1" fmla="val 152511"/>
              <a:gd name="adj2" fmla="val -61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N</a:t>
            </a:r>
            <a:r>
              <a:rPr lang="es-MX" sz="1400" dirty="0"/>
              <a:t>ombre del Proyecto Pendiente</a:t>
            </a:r>
          </a:p>
        </p:txBody>
      </p:sp>
      <p:sp>
        <p:nvSpPr>
          <p:cNvPr id="23" name="Llamada rectangular redondeada 30">
            <a:extLst>
              <a:ext uri="{FF2B5EF4-FFF2-40B4-BE49-F238E27FC236}">
                <a16:creationId xmlns:a16="http://schemas.microsoft.com/office/drawing/2014/main" id="{85468689-9BF3-6535-130E-8E3A81796361}"/>
              </a:ext>
            </a:extLst>
          </p:cNvPr>
          <p:cNvSpPr/>
          <p:nvPr/>
        </p:nvSpPr>
        <p:spPr>
          <a:xfrm>
            <a:off x="974455" y="5343673"/>
            <a:ext cx="1885456" cy="634771"/>
          </a:xfrm>
          <a:prstGeom prst="wedgeRoundRectCallout">
            <a:avLst>
              <a:gd name="adj1" fmla="val 152898"/>
              <a:gd name="adj2" fmla="val -40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Jefa Gestión Tecnológica y Vinculación</a:t>
            </a:r>
          </a:p>
        </p:txBody>
      </p:sp>
    </p:spTree>
    <p:extLst>
      <p:ext uri="{BB962C8B-B14F-4D97-AF65-F5344CB8AC3E}">
        <p14:creationId xmlns:p14="http://schemas.microsoft.com/office/powerpoint/2010/main" val="146252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E8AA8A-B39A-A6C7-0476-0A15A0F95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37" y="1041040"/>
            <a:ext cx="5347893" cy="53391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9" name="1 Título"/>
          <p:cNvSpPr txBox="1">
            <a:spLocks/>
          </p:cNvSpPr>
          <p:nvPr/>
        </p:nvSpPr>
        <p:spPr>
          <a:xfrm>
            <a:off x="151742" y="1376595"/>
            <a:ext cx="2566821" cy="1140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Presentación Oficial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11998" y="4887530"/>
            <a:ext cx="364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*NO se puede modificar el texto general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059471" y="3509704"/>
            <a:ext cx="206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Solo se agregan:</a:t>
            </a:r>
          </a:p>
          <a:p>
            <a:r>
              <a:rPr lang="es-MX" sz="1500" b="1" dirty="0"/>
              <a:t>-Datos de la empresa</a:t>
            </a:r>
          </a:p>
          <a:p>
            <a:r>
              <a:rPr lang="es-MX" sz="1500" b="1" dirty="0"/>
              <a:t>-Datos del residente</a:t>
            </a:r>
          </a:p>
          <a:p>
            <a:r>
              <a:rPr lang="es-MX" sz="1500" b="1" dirty="0"/>
              <a:t>-Póliza de aseguradora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311998" y="6096078"/>
            <a:ext cx="30892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rgbClr val="002060"/>
                </a:solidFill>
              </a:rPr>
              <a:t>Formato de uso Exclusivo de of. Residencias Profesionales del ITMinatitlán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F34FA9-DECE-2CEA-68A5-56ABF4D24031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F27CB-0285-32B9-4D45-253DE321C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DF870E-3CB0-EA2F-AC98-D0938F44E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sp>
        <p:nvSpPr>
          <p:cNvPr id="30" name="Llamada rectangular redondeada 29"/>
          <p:cNvSpPr/>
          <p:nvPr/>
        </p:nvSpPr>
        <p:spPr>
          <a:xfrm>
            <a:off x="970414" y="2790294"/>
            <a:ext cx="1649376" cy="432356"/>
          </a:xfrm>
          <a:prstGeom prst="wedgeRoundRectCallout">
            <a:avLst>
              <a:gd name="adj1" fmla="val 90599"/>
              <a:gd name="adj2" fmla="val -8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 la empresa</a:t>
            </a:r>
          </a:p>
        </p:txBody>
      </p:sp>
      <p:sp>
        <p:nvSpPr>
          <p:cNvPr id="35" name="Llamada rectangular redondeada 34"/>
          <p:cNvSpPr/>
          <p:nvPr/>
        </p:nvSpPr>
        <p:spPr>
          <a:xfrm>
            <a:off x="481179" y="3932332"/>
            <a:ext cx="1649376" cy="442708"/>
          </a:xfrm>
          <a:prstGeom prst="wedgeRoundRectCallout">
            <a:avLst>
              <a:gd name="adj1" fmla="val 152511"/>
              <a:gd name="adj2" fmla="val -61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Seguro contra accidentes, IMSS</a:t>
            </a:r>
          </a:p>
        </p:txBody>
      </p:sp>
      <p:sp>
        <p:nvSpPr>
          <p:cNvPr id="31" name="Llamada rectangular redondeada 30"/>
          <p:cNvSpPr/>
          <p:nvPr/>
        </p:nvSpPr>
        <p:spPr>
          <a:xfrm>
            <a:off x="796563" y="5020940"/>
            <a:ext cx="1885456" cy="634771"/>
          </a:xfrm>
          <a:prstGeom prst="wedgeRoundRectCallout">
            <a:avLst>
              <a:gd name="adj1" fmla="val 152898"/>
              <a:gd name="adj2" fmla="val -40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Jefa Gestión Tecnológica y Vinculación</a:t>
            </a:r>
          </a:p>
        </p:txBody>
      </p:sp>
      <p:sp>
        <p:nvSpPr>
          <p:cNvPr id="40" name="Llamada rectangular redondeada 39"/>
          <p:cNvSpPr/>
          <p:nvPr/>
        </p:nvSpPr>
        <p:spPr>
          <a:xfrm>
            <a:off x="8576205" y="1405588"/>
            <a:ext cx="2585389" cy="489357"/>
          </a:xfrm>
          <a:prstGeom prst="wedgeRoundRectCallout">
            <a:avLst>
              <a:gd name="adj1" fmla="val -82507"/>
              <a:gd name="adj2" fmla="val -2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Formato de la carta, con código y referencias de calidad</a:t>
            </a:r>
          </a:p>
        </p:txBody>
      </p:sp>
      <p:sp>
        <p:nvSpPr>
          <p:cNvPr id="33" name="Llamada rectangular redondeada 32"/>
          <p:cNvSpPr/>
          <p:nvPr/>
        </p:nvSpPr>
        <p:spPr>
          <a:xfrm>
            <a:off x="8407232" y="2517115"/>
            <a:ext cx="1254264" cy="489357"/>
          </a:xfrm>
          <a:prstGeom prst="wedgeRoundRectCallout">
            <a:avLst>
              <a:gd name="adj1" fmla="val -97158"/>
              <a:gd name="adj2" fmla="val -96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Folio unitario de carta</a:t>
            </a:r>
          </a:p>
        </p:txBody>
      </p:sp>
      <p:sp>
        <p:nvSpPr>
          <p:cNvPr id="32" name="Llamada rectangular redondeada 31"/>
          <p:cNvSpPr/>
          <p:nvPr/>
        </p:nvSpPr>
        <p:spPr>
          <a:xfrm>
            <a:off x="8407232" y="3455230"/>
            <a:ext cx="1328089" cy="429982"/>
          </a:xfrm>
          <a:prstGeom prst="wedgeRoundRectCallout">
            <a:avLst>
              <a:gd name="adj1" fmla="val -95497"/>
              <a:gd name="adj2" fmla="val -127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del residente</a:t>
            </a:r>
          </a:p>
        </p:txBody>
      </p:sp>
      <p:sp>
        <p:nvSpPr>
          <p:cNvPr id="7" name="Llamada rectangular redondeada 32">
            <a:extLst>
              <a:ext uri="{FF2B5EF4-FFF2-40B4-BE49-F238E27FC236}">
                <a16:creationId xmlns:a16="http://schemas.microsoft.com/office/drawing/2014/main" id="{98564ACF-D73A-A0BF-6538-E27F8C2B24F6}"/>
              </a:ext>
            </a:extLst>
          </p:cNvPr>
          <p:cNvSpPr/>
          <p:nvPr/>
        </p:nvSpPr>
        <p:spPr>
          <a:xfrm>
            <a:off x="8505521" y="5348207"/>
            <a:ext cx="2311950" cy="643986"/>
          </a:xfrm>
          <a:prstGeom prst="wedgeRoundRectCallout">
            <a:avLst>
              <a:gd name="adj1" fmla="val -97158"/>
              <a:gd name="adj2" fmla="val -96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</a:t>
            </a:r>
            <a:r>
              <a:rPr lang="es-MX" sz="1400" dirty="0"/>
              <a:t>ello Gestión Tecnológica </a:t>
            </a:r>
          </a:p>
          <a:p>
            <a:pPr algn="ctr"/>
            <a:r>
              <a:rPr lang="es-MX" sz="1400" dirty="0"/>
              <a:t>y Vinculación</a:t>
            </a:r>
          </a:p>
        </p:txBody>
      </p:sp>
      <p:sp>
        <p:nvSpPr>
          <p:cNvPr id="10" name="Llamada rectangular redondeada 34">
            <a:extLst>
              <a:ext uri="{FF2B5EF4-FFF2-40B4-BE49-F238E27FC236}">
                <a16:creationId xmlns:a16="http://schemas.microsoft.com/office/drawing/2014/main" id="{CEE693B5-73B8-951B-562C-A7D8BC59D25E}"/>
              </a:ext>
            </a:extLst>
          </p:cNvPr>
          <p:cNvSpPr/>
          <p:nvPr/>
        </p:nvSpPr>
        <p:spPr>
          <a:xfrm>
            <a:off x="481179" y="3443622"/>
            <a:ext cx="1649376" cy="442708"/>
          </a:xfrm>
          <a:prstGeom prst="wedgeRoundRectCallout">
            <a:avLst>
              <a:gd name="adj1" fmla="val 152511"/>
              <a:gd name="adj2" fmla="val -61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N</a:t>
            </a:r>
            <a:r>
              <a:rPr lang="es-MX" sz="1400" dirty="0"/>
              <a:t>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866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 txBox="1">
            <a:spLocks/>
          </p:cNvSpPr>
          <p:nvPr/>
        </p:nvSpPr>
        <p:spPr>
          <a:xfrm>
            <a:off x="1064114" y="1751376"/>
            <a:ext cx="10524437" cy="44000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rgbClr val="4F81BD"/>
              </a:buClr>
              <a:buNone/>
            </a:pP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Solicitar en la empresa la </a:t>
            </a:r>
            <a:r>
              <a:rPr lang="es-MX" sz="1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Aceptación</a:t>
            </a:r>
            <a:endParaRPr lang="es-MX" sz="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4F81BD"/>
              </a:buClr>
              <a:buNone/>
            </a:pPr>
            <a:endParaRPr lang="es-MX" sz="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4F81BD"/>
              </a:buClr>
              <a:buFont typeface="Arial" panose="020B0604020202020204" pitchFamily="34" charset="0"/>
              <a:buNone/>
            </a:pPr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DATOS DE LA CARTA DE ACEPTACIÓN:</a:t>
            </a:r>
            <a:endParaRPr lang="es-MX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Dirigida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Lic. Laura Gabriela Quintero Cabrera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Jefa de departamento de Gestión Tecnológica y Vinculación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Tecnológico Nacional de México campus Minatitlán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alumno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( Nombre, No. De  control, Carrera ). </a:t>
            </a:r>
            <a:endParaRPr lang="es-MX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Asesor externo 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(Lic.  Ing.  MC.  Dr.  C. )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del asesor externo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del asesor externo 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Proyecto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de realización 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( 4 a 6 meses )</a:t>
            </a:r>
          </a:p>
          <a:p>
            <a:pPr algn="just">
              <a:spcBef>
                <a:spcPts val="600"/>
              </a:spcBef>
              <a:buClr>
                <a:srgbClr val="1F497D"/>
              </a:buClr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inicio y fecha de terminación 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día, mes, año, fechas exactas 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</a:t>
            </a:r>
            <a:r>
              <a:rPr lang="es-MX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(mínimo 4 horas diarias ) </a:t>
            </a: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cubriendo un mínimo de 500 horas totales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 de la semana de realización de residencias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(mínimo 5 días, Lunes a Viernes)</a:t>
            </a:r>
            <a:endParaRPr lang="es-MX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(Lic. Ing. MC. Dr. C. ) </a:t>
            </a:r>
            <a:r>
              <a:rPr lang="es-MX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Gerente, Director, Presidente, Responsable de la empresa, su Cargo y Firma</a:t>
            </a:r>
            <a:endParaRPr lang="es-MX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949400" y="6063961"/>
            <a:ext cx="8229600" cy="345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1F497D"/>
              </a:buClr>
              <a:buNone/>
            </a:pP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hoja membretada de la empresa con razón social, Logotipo, RFC, Domicilio, Teléfono, Correo electrónico, sello de la empresa</a:t>
            </a:r>
          </a:p>
          <a:p>
            <a:pPr algn="ctr">
              <a:buClr>
                <a:srgbClr val="1F497D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56948" y="989812"/>
            <a:ext cx="11550957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Requisitos para realizar las Residencias Profesionales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68548" y="1431482"/>
            <a:ext cx="2234685" cy="3454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None/>
            </a:pPr>
            <a:r>
              <a:rPr lang="es-MX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PASO</a:t>
            </a:r>
            <a:endParaRPr lang="es-MX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48296E-8B68-15B0-52E7-DEB75918BBB4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8C93BC-8E9C-C61D-B617-B6D3C6373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CAD3D7-EB28-9535-E0F3-E6A0B4FAB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8181"/>
          <a:stretch/>
        </p:blipFill>
        <p:spPr>
          <a:xfrm>
            <a:off x="5378286" y="1163775"/>
            <a:ext cx="4204357" cy="526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82350" y="1636278"/>
            <a:ext cx="3221937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Aceptación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1895066" y="2608757"/>
            <a:ext cx="2608403" cy="766974"/>
          </a:xfrm>
          <a:prstGeom prst="wedgeRoundRectCallout">
            <a:avLst>
              <a:gd name="adj1" fmla="val 86119"/>
              <a:gd name="adj2" fmla="val -36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 Gestión Tecnológica y Vinculación, TECNM – Campus Minatitlán</a:t>
            </a:r>
          </a:p>
        </p:txBody>
      </p:sp>
      <p:sp>
        <p:nvSpPr>
          <p:cNvPr id="13" name="Llamada rectangular redondeada 12"/>
          <p:cNvSpPr/>
          <p:nvPr/>
        </p:nvSpPr>
        <p:spPr>
          <a:xfrm>
            <a:off x="2716924" y="4133178"/>
            <a:ext cx="2295437" cy="668740"/>
          </a:xfrm>
          <a:prstGeom prst="wedgeRoundRectCallout">
            <a:avLst>
              <a:gd name="adj1" fmla="val 122075"/>
              <a:gd name="adj2" fmla="val 1064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Gerente, Director, Presidente u otro de la empresa</a:t>
            </a:r>
          </a:p>
        </p:txBody>
      </p:sp>
      <p:sp>
        <p:nvSpPr>
          <p:cNvPr id="14" name="Llamada rectangular redondeada 13"/>
          <p:cNvSpPr/>
          <p:nvPr/>
        </p:nvSpPr>
        <p:spPr>
          <a:xfrm>
            <a:off x="9761479" y="2134397"/>
            <a:ext cx="2296050" cy="803144"/>
          </a:xfrm>
          <a:prstGeom prst="wedgeRoundRectCallout">
            <a:avLst>
              <a:gd name="adj1" fmla="val -77905"/>
              <a:gd name="adj2" fmla="val 761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Datos del residente </a:t>
            </a:r>
          </a:p>
          <a:p>
            <a:pPr algn="ctr"/>
            <a:r>
              <a:rPr lang="es-MX" sz="1300"/>
              <a:t>(Nombre </a:t>
            </a:r>
            <a:r>
              <a:rPr lang="es-MX" sz="1300" dirty="0"/>
              <a:t>completo, número  de control y carrera)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9761479" y="1174733"/>
            <a:ext cx="2028247" cy="642090"/>
          </a:xfrm>
          <a:prstGeom prst="wedgeRoundRectCallout">
            <a:avLst>
              <a:gd name="adj1" fmla="val -75473"/>
              <a:gd name="adj2" fmla="val 1106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y folio de la empresa</a:t>
            </a:r>
          </a:p>
        </p:txBody>
      </p:sp>
      <p:sp>
        <p:nvSpPr>
          <p:cNvPr id="20" name="Llamada rectangular redondeada 19"/>
          <p:cNvSpPr/>
          <p:nvPr/>
        </p:nvSpPr>
        <p:spPr>
          <a:xfrm>
            <a:off x="10093765" y="5562837"/>
            <a:ext cx="1516989" cy="567824"/>
          </a:xfrm>
          <a:prstGeom prst="wedgeRoundRectCallout">
            <a:avLst>
              <a:gd name="adj1" fmla="val -108177"/>
              <a:gd name="adj2" fmla="val -111842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Sello recibido por of. Residencias</a:t>
            </a:r>
          </a:p>
        </p:txBody>
      </p:sp>
      <p:sp>
        <p:nvSpPr>
          <p:cNvPr id="21" name="Llamada rectangular redondeada 20"/>
          <p:cNvSpPr/>
          <p:nvPr/>
        </p:nvSpPr>
        <p:spPr>
          <a:xfrm>
            <a:off x="2087790" y="5970394"/>
            <a:ext cx="2247560" cy="293507"/>
          </a:xfrm>
          <a:prstGeom prst="wedgeRoundRectCallout">
            <a:avLst>
              <a:gd name="adj1" fmla="val 97021"/>
              <a:gd name="adj2" fmla="val -61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Información de la empresa</a:t>
            </a:r>
          </a:p>
        </p:txBody>
      </p:sp>
      <p:sp>
        <p:nvSpPr>
          <p:cNvPr id="22" name="Llamada rectangular redondeada 21"/>
          <p:cNvSpPr/>
          <p:nvPr/>
        </p:nvSpPr>
        <p:spPr>
          <a:xfrm>
            <a:off x="2797159" y="1274821"/>
            <a:ext cx="2086636" cy="493815"/>
          </a:xfrm>
          <a:prstGeom prst="wedgeRoundRectCallout">
            <a:avLst>
              <a:gd name="adj1" fmla="val 80331"/>
              <a:gd name="adj2" fmla="val -36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Membrete, Logotipo, razón social de la empresa</a:t>
            </a:r>
          </a:p>
        </p:txBody>
      </p:sp>
      <p:sp>
        <p:nvSpPr>
          <p:cNvPr id="24" name="Llamada de nube 23"/>
          <p:cNvSpPr/>
          <p:nvPr/>
        </p:nvSpPr>
        <p:spPr>
          <a:xfrm>
            <a:off x="183496" y="4364558"/>
            <a:ext cx="2261047" cy="1328202"/>
          </a:xfrm>
          <a:prstGeom prst="cloudCallout">
            <a:avLst>
              <a:gd name="adj1" fmla="val -31885"/>
              <a:gd name="adj2" fmla="val 314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revisa y analiza que tenga todos los datos para poder sellar</a:t>
            </a:r>
          </a:p>
        </p:txBody>
      </p:sp>
      <p:sp>
        <p:nvSpPr>
          <p:cNvPr id="26" name="Llamada rectangular redondeada 25"/>
          <p:cNvSpPr/>
          <p:nvPr/>
        </p:nvSpPr>
        <p:spPr>
          <a:xfrm>
            <a:off x="3487479" y="5143181"/>
            <a:ext cx="1101738" cy="485950"/>
          </a:xfrm>
          <a:prstGeom prst="wedgeRoundRectCallout">
            <a:avLst>
              <a:gd name="adj1" fmla="val 126785"/>
              <a:gd name="adj2" fmla="val -41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Sello de la empresa</a:t>
            </a:r>
          </a:p>
        </p:txBody>
      </p:sp>
      <p:sp>
        <p:nvSpPr>
          <p:cNvPr id="27" name="Llamada rectangular redondeada 26"/>
          <p:cNvSpPr/>
          <p:nvPr/>
        </p:nvSpPr>
        <p:spPr>
          <a:xfrm>
            <a:off x="9803347" y="4449078"/>
            <a:ext cx="2028248" cy="661970"/>
          </a:xfrm>
          <a:prstGeom prst="wedgeRoundRectCallout">
            <a:avLst>
              <a:gd name="adj1" fmla="val -83402"/>
              <a:gd name="adj2" fmla="val -98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Nombre del proyecto, periodo y duración de realización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91B2102-BD1B-1D8C-908F-0FEA636CCFFC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408027-501B-2941-E4B5-C9C65DA74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6F7580-A0BD-064F-4BF9-8AF349865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0D13CE-93D7-7AE7-CF57-3F4C0E51C174}"/>
              </a:ext>
            </a:extLst>
          </p:cNvPr>
          <p:cNvSpPr txBox="1"/>
          <p:nvPr/>
        </p:nvSpPr>
        <p:spPr>
          <a:xfrm>
            <a:off x="5555796" y="4364557"/>
            <a:ext cx="1490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Cubriendo un total de 500 </a:t>
            </a:r>
            <a:r>
              <a:rPr lang="es-ES" sz="700" dirty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ES" sz="900" dirty="0"/>
              <a:t>.</a:t>
            </a:r>
            <a:endParaRPr lang="es-MX" sz="900" dirty="0"/>
          </a:p>
        </p:txBody>
      </p:sp>
      <p:sp>
        <p:nvSpPr>
          <p:cNvPr id="7" name="Llamada rectangular redondeada 13">
            <a:extLst>
              <a:ext uri="{FF2B5EF4-FFF2-40B4-BE49-F238E27FC236}">
                <a16:creationId xmlns:a16="http://schemas.microsoft.com/office/drawing/2014/main" id="{2D53EC29-C3C1-0305-83F5-15F7A60E133E}"/>
              </a:ext>
            </a:extLst>
          </p:cNvPr>
          <p:cNvSpPr/>
          <p:nvPr/>
        </p:nvSpPr>
        <p:spPr>
          <a:xfrm>
            <a:off x="9838135" y="3150289"/>
            <a:ext cx="2138712" cy="803145"/>
          </a:xfrm>
          <a:prstGeom prst="wedgeRoundRectCallout">
            <a:avLst>
              <a:gd name="adj1" fmla="val -82826"/>
              <a:gd name="adj2" fmla="val 23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300" dirty="0"/>
              <a:t>Datos del asesor externo</a:t>
            </a:r>
          </a:p>
          <a:p>
            <a:pPr algn="just"/>
            <a:r>
              <a:rPr lang="es-MX" sz="1300" dirty="0"/>
              <a:t>(Nombre, cargo, correo electrónico y número telefónico)</a:t>
            </a:r>
          </a:p>
        </p:txBody>
      </p:sp>
    </p:spTree>
    <p:extLst>
      <p:ext uri="{BB962C8B-B14F-4D97-AF65-F5344CB8AC3E}">
        <p14:creationId xmlns:p14="http://schemas.microsoft.com/office/powerpoint/2010/main" val="279876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304" r="4640" b="17136"/>
          <a:stretch/>
        </p:blipFill>
        <p:spPr>
          <a:xfrm>
            <a:off x="4736110" y="1125148"/>
            <a:ext cx="4548653" cy="5265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392935" y="1125147"/>
            <a:ext cx="3221937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Liberación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1968456" y="2532259"/>
            <a:ext cx="2397685" cy="647901"/>
          </a:xfrm>
          <a:prstGeom prst="wedgeRoundRectCallout">
            <a:avLst>
              <a:gd name="adj1" fmla="val 82949"/>
              <a:gd name="adj2" fmla="val 100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 Gestión Tecnológica y Vinculación, TECNM – Campus Minatitlán</a:t>
            </a:r>
          </a:p>
        </p:txBody>
      </p:sp>
      <p:sp>
        <p:nvSpPr>
          <p:cNvPr id="13" name="Llamada rectangular redondeada 12"/>
          <p:cNvSpPr/>
          <p:nvPr/>
        </p:nvSpPr>
        <p:spPr>
          <a:xfrm>
            <a:off x="2300428" y="3891570"/>
            <a:ext cx="2247560" cy="668740"/>
          </a:xfrm>
          <a:prstGeom prst="wedgeRoundRectCallout">
            <a:avLst>
              <a:gd name="adj1" fmla="val 145353"/>
              <a:gd name="adj2" fmla="val 2078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gerente, director, presidente u otro de la empresa</a:t>
            </a:r>
          </a:p>
        </p:txBody>
      </p:sp>
      <p:sp>
        <p:nvSpPr>
          <p:cNvPr id="14" name="Llamada rectangular redondeada 13"/>
          <p:cNvSpPr/>
          <p:nvPr/>
        </p:nvSpPr>
        <p:spPr>
          <a:xfrm>
            <a:off x="9623559" y="3154725"/>
            <a:ext cx="2399220" cy="754028"/>
          </a:xfrm>
          <a:prstGeom prst="wedgeRoundRectCallout">
            <a:avLst>
              <a:gd name="adj1" fmla="val -77965"/>
              <a:gd name="adj2" fmla="val 221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Datos del residente, proyecto, asesor externo, periodo y duración de realización 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9472885" y="1888522"/>
            <a:ext cx="2301495" cy="618302"/>
          </a:xfrm>
          <a:prstGeom prst="wedgeRoundRectCallout">
            <a:avLst>
              <a:gd name="adj1" fmla="val -74476"/>
              <a:gd name="adj2" fmla="val 20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Datos: asunto, folio, fecha, etc. de la empresa</a:t>
            </a:r>
          </a:p>
        </p:txBody>
      </p:sp>
      <p:sp>
        <p:nvSpPr>
          <p:cNvPr id="20" name="Llamada rectangular redondeada 19"/>
          <p:cNvSpPr/>
          <p:nvPr/>
        </p:nvSpPr>
        <p:spPr>
          <a:xfrm>
            <a:off x="9742347" y="5376181"/>
            <a:ext cx="1980135" cy="283560"/>
          </a:xfrm>
          <a:prstGeom prst="wedgeRoundRectCallout">
            <a:avLst>
              <a:gd name="adj1" fmla="val -89911"/>
              <a:gd name="adj2" fmla="val -632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Sello de la empresa</a:t>
            </a:r>
          </a:p>
        </p:txBody>
      </p:sp>
      <p:sp>
        <p:nvSpPr>
          <p:cNvPr id="21" name="Llamada rectangular redondeada 20"/>
          <p:cNvSpPr/>
          <p:nvPr/>
        </p:nvSpPr>
        <p:spPr>
          <a:xfrm>
            <a:off x="9017576" y="1224507"/>
            <a:ext cx="2454954" cy="313657"/>
          </a:xfrm>
          <a:prstGeom prst="wedgeRoundRectCallout">
            <a:avLst>
              <a:gd name="adj1" fmla="val -76589"/>
              <a:gd name="adj2" fmla="val 64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Información de la empresa</a:t>
            </a:r>
          </a:p>
        </p:txBody>
      </p:sp>
      <p:sp>
        <p:nvSpPr>
          <p:cNvPr id="22" name="Llamada rectangular redondeada 21"/>
          <p:cNvSpPr/>
          <p:nvPr/>
        </p:nvSpPr>
        <p:spPr>
          <a:xfrm>
            <a:off x="2381763" y="1501625"/>
            <a:ext cx="2057953" cy="484523"/>
          </a:xfrm>
          <a:prstGeom prst="wedgeRoundRectCallout">
            <a:avLst>
              <a:gd name="adj1" fmla="val 72812"/>
              <a:gd name="adj2" fmla="val -6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Membrete, Logotipo, razón social de la empresa</a:t>
            </a:r>
          </a:p>
        </p:txBody>
      </p:sp>
      <p:sp>
        <p:nvSpPr>
          <p:cNvPr id="24" name="Llamada rectangular redondeada 23"/>
          <p:cNvSpPr/>
          <p:nvPr/>
        </p:nvSpPr>
        <p:spPr>
          <a:xfrm>
            <a:off x="2445418" y="5506537"/>
            <a:ext cx="1643167" cy="649714"/>
          </a:xfrm>
          <a:prstGeom prst="wedgeRoundRectCallout">
            <a:avLst>
              <a:gd name="adj1" fmla="val 112914"/>
              <a:gd name="adj2" fmla="val 364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Sello de recibido por of. Residencias Profesionales</a:t>
            </a:r>
          </a:p>
        </p:txBody>
      </p:sp>
      <p:sp>
        <p:nvSpPr>
          <p:cNvPr id="25" name="Llamada de nube 24"/>
          <p:cNvSpPr/>
          <p:nvPr/>
        </p:nvSpPr>
        <p:spPr>
          <a:xfrm>
            <a:off x="145711" y="4391488"/>
            <a:ext cx="2299707" cy="1188610"/>
          </a:xfrm>
          <a:prstGeom prst="cloudCallout">
            <a:avLst>
              <a:gd name="adj1" fmla="val -31885"/>
              <a:gd name="adj2" fmla="val 314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revisa y analiza que tenga todos los datos para poder sellar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B9777-E2AD-2D00-6F30-9BAA4377BC6D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89AF8D-53C9-B06D-9BB3-55CBCD2A1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130B15-4CE6-272F-1267-9FFFAB6A1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5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6061" r="1699" b="1818"/>
          <a:stretch/>
        </p:blipFill>
        <p:spPr>
          <a:xfrm>
            <a:off x="4956465" y="1044568"/>
            <a:ext cx="4146444" cy="5428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392935" y="1125147"/>
            <a:ext cx="3221937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Solicitud Anuencia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redondeada 12"/>
          <p:cNvSpPr/>
          <p:nvPr/>
        </p:nvSpPr>
        <p:spPr>
          <a:xfrm>
            <a:off x="2357558" y="4647183"/>
            <a:ext cx="2247560" cy="1106688"/>
          </a:xfrm>
          <a:prstGeom prst="wedgeRoundRectCallout">
            <a:avLst>
              <a:gd name="adj1" fmla="val 128419"/>
              <a:gd name="adj2" fmla="val -29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jefa del depto. de Gestión Tecnológica y Vinculación, TECNM – Campus Minatitlán</a:t>
            </a:r>
          </a:p>
        </p:txBody>
      </p:sp>
      <p:sp>
        <p:nvSpPr>
          <p:cNvPr id="14" name="Llamada rectangular redondeada 13"/>
          <p:cNvSpPr/>
          <p:nvPr/>
        </p:nvSpPr>
        <p:spPr>
          <a:xfrm>
            <a:off x="9472885" y="3097436"/>
            <a:ext cx="2399220" cy="683406"/>
          </a:xfrm>
          <a:prstGeom prst="wedgeRoundRectCallout">
            <a:avLst>
              <a:gd name="adj1" fmla="val -80835"/>
              <a:gd name="adj2" fmla="val -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Datos del residente, proyecto, asesor externo, periodo y duración de realización 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9570610" y="1977655"/>
            <a:ext cx="2301495" cy="479903"/>
          </a:xfrm>
          <a:prstGeom prst="wedgeRoundRectCallout">
            <a:avLst>
              <a:gd name="adj1" fmla="val -85878"/>
              <a:gd name="adj2" fmla="val 37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Datos: folio unitario de la carta, fecha y asunto </a:t>
            </a:r>
          </a:p>
        </p:txBody>
      </p:sp>
      <p:sp>
        <p:nvSpPr>
          <p:cNvPr id="22" name="Llamada rectangular redondeada 21"/>
          <p:cNvSpPr/>
          <p:nvPr/>
        </p:nvSpPr>
        <p:spPr>
          <a:xfrm>
            <a:off x="2452362" y="1231921"/>
            <a:ext cx="2057953" cy="499139"/>
          </a:xfrm>
          <a:prstGeom prst="wedgeRoundRectCallout">
            <a:avLst>
              <a:gd name="adj1" fmla="val 77896"/>
              <a:gd name="adj2" fmla="val -22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Membrete, Logotipo, del ITMinatitlán</a:t>
            </a:r>
          </a:p>
        </p:txBody>
      </p:sp>
      <p:sp>
        <p:nvSpPr>
          <p:cNvPr id="24" name="Llamada rectangular redondeada 23"/>
          <p:cNvSpPr/>
          <p:nvPr/>
        </p:nvSpPr>
        <p:spPr>
          <a:xfrm>
            <a:off x="9785069" y="4423204"/>
            <a:ext cx="2054109" cy="473190"/>
          </a:xfrm>
          <a:prstGeom prst="wedgeRoundRectCallout">
            <a:avLst>
              <a:gd name="adj1" fmla="val -101201"/>
              <a:gd name="adj2" fmla="val 33332"/>
              <a:gd name="adj3" fmla="val 1666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Sello of. Residencias o </a:t>
            </a:r>
            <a:r>
              <a:rPr lang="es-MX" sz="1300" dirty="0" err="1"/>
              <a:t>GTyV</a:t>
            </a:r>
            <a:endParaRPr lang="es-MX" sz="1300" dirty="0"/>
          </a:p>
        </p:txBody>
      </p:sp>
      <p:sp>
        <p:nvSpPr>
          <p:cNvPr id="25" name="Llamada de nube 24"/>
          <p:cNvSpPr/>
          <p:nvPr/>
        </p:nvSpPr>
        <p:spPr>
          <a:xfrm>
            <a:off x="174106" y="4350918"/>
            <a:ext cx="2039158" cy="1402953"/>
          </a:xfrm>
          <a:prstGeom prst="cloudCallout">
            <a:avLst>
              <a:gd name="adj1" fmla="val -31885"/>
              <a:gd name="adj2" fmla="val 314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 presentar carta de liberación con sello de Residencias</a:t>
            </a:r>
          </a:p>
        </p:txBody>
      </p:sp>
      <p:sp>
        <p:nvSpPr>
          <p:cNvPr id="35" name="Llamada rectangular redondeada 34"/>
          <p:cNvSpPr/>
          <p:nvPr/>
        </p:nvSpPr>
        <p:spPr>
          <a:xfrm>
            <a:off x="2646480" y="2495484"/>
            <a:ext cx="1649376" cy="432356"/>
          </a:xfrm>
          <a:prstGeom prst="wedgeRoundRectCallout">
            <a:avLst>
              <a:gd name="adj1" fmla="val 95639"/>
              <a:gd name="adj2" fmla="val 13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 la empresa</a:t>
            </a:r>
          </a:p>
        </p:txBody>
      </p:sp>
      <p:sp>
        <p:nvSpPr>
          <p:cNvPr id="36" name="Llamada de nube 35"/>
          <p:cNvSpPr/>
          <p:nvPr/>
        </p:nvSpPr>
        <p:spPr>
          <a:xfrm>
            <a:off x="348998" y="2422915"/>
            <a:ext cx="2014810" cy="933138"/>
          </a:xfrm>
          <a:prstGeom prst="cloudCallout">
            <a:avLst>
              <a:gd name="adj1" fmla="val -31885"/>
              <a:gd name="adj2" fmla="val 314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Si, la empresa les pide un oficio del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ITMina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A129474-9371-D363-C6A4-63B8DB6CDB7A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DFC254-5C34-F959-98F0-AB4C46C63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ED5E8A-D308-3396-688F-47EBC8648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3485" r="5034" b="19394"/>
          <a:stretch/>
        </p:blipFill>
        <p:spPr>
          <a:xfrm>
            <a:off x="4952842" y="1121948"/>
            <a:ext cx="4488872" cy="5288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-392935" y="1125147"/>
            <a:ext cx="3221937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Carta de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Autorización Anuencia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1630159" y="2781597"/>
            <a:ext cx="2397685" cy="748523"/>
          </a:xfrm>
          <a:prstGeom prst="wedgeRoundRectCallout">
            <a:avLst>
              <a:gd name="adj1" fmla="val 93592"/>
              <a:gd name="adj2" fmla="val -155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de Gestión Tecnológica y Vinculación, TECNM – Campus Minatitlán</a:t>
            </a:r>
          </a:p>
        </p:txBody>
      </p:sp>
      <p:sp>
        <p:nvSpPr>
          <p:cNvPr id="13" name="Llamada rectangular redondeada 12"/>
          <p:cNvSpPr/>
          <p:nvPr/>
        </p:nvSpPr>
        <p:spPr>
          <a:xfrm>
            <a:off x="1894077" y="5245608"/>
            <a:ext cx="2247560" cy="668740"/>
          </a:xfrm>
          <a:prstGeom prst="wedgeRoundRectCallout">
            <a:avLst>
              <a:gd name="adj1" fmla="val 109539"/>
              <a:gd name="adj2" fmla="val 23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Nombre y Firma, gerente, director, presidente u otro de la empresa</a:t>
            </a:r>
          </a:p>
        </p:txBody>
      </p:sp>
      <p:sp>
        <p:nvSpPr>
          <p:cNvPr id="14" name="Llamada rectangular redondeada 13"/>
          <p:cNvSpPr/>
          <p:nvPr/>
        </p:nvSpPr>
        <p:spPr>
          <a:xfrm>
            <a:off x="9792780" y="3751494"/>
            <a:ext cx="2030462" cy="904021"/>
          </a:xfrm>
          <a:prstGeom prst="wedgeRoundRectCallout">
            <a:avLst>
              <a:gd name="adj1" fmla="val -74221"/>
              <a:gd name="adj2" fmla="val -275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Datos del residente, proyecto, asesor externo, periodo y duración de realización </a:t>
            </a:r>
          </a:p>
        </p:txBody>
      </p:sp>
      <p:sp>
        <p:nvSpPr>
          <p:cNvPr id="19" name="Llamada rectangular redondeada 18"/>
          <p:cNvSpPr/>
          <p:nvPr/>
        </p:nvSpPr>
        <p:spPr>
          <a:xfrm>
            <a:off x="9521747" y="2117256"/>
            <a:ext cx="2301495" cy="477452"/>
          </a:xfrm>
          <a:prstGeom prst="wedgeRoundRectCallout">
            <a:avLst>
              <a:gd name="adj1" fmla="val -71126"/>
              <a:gd name="adj2" fmla="val 33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Datos , folio, fecha, asunto etc. de la empresa</a:t>
            </a:r>
          </a:p>
        </p:txBody>
      </p:sp>
      <p:sp>
        <p:nvSpPr>
          <p:cNvPr id="20" name="Llamada rectangular redondeada 19"/>
          <p:cNvSpPr/>
          <p:nvPr/>
        </p:nvSpPr>
        <p:spPr>
          <a:xfrm>
            <a:off x="9585419" y="5655508"/>
            <a:ext cx="1980135" cy="280226"/>
          </a:xfrm>
          <a:prstGeom prst="wedgeRoundRectCallout">
            <a:avLst>
              <a:gd name="adj1" fmla="val -108705"/>
              <a:gd name="adj2" fmla="val -103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Sello de la empresa</a:t>
            </a:r>
          </a:p>
        </p:txBody>
      </p:sp>
      <p:sp>
        <p:nvSpPr>
          <p:cNvPr id="21" name="Llamada rectangular redondeada 20"/>
          <p:cNvSpPr/>
          <p:nvPr/>
        </p:nvSpPr>
        <p:spPr>
          <a:xfrm>
            <a:off x="9717678" y="1290114"/>
            <a:ext cx="1400204" cy="500176"/>
          </a:xfrm>
          <a:prstGeom prst="wedgeRoundRectCallout">
            <a:avLst>
              <a:gd name="adj1" fmla="val -111075"/>
              <a:gd name="adj2" fmla="val 70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Información de la empresa</a:t>
            </a:r>
          </a:p>
        </p:txBody>
      </p:sp>
      <p:sp>
        <p:nvSpPr>
          <p:cNvPr id="22" name="Llamada rectangular redondeada 21"/>
          <p:cNvSpPr/>
          <p:nvPr/>
        </p:nvSpPr>
        <p:spPr>
          <a:xfrm>
            <a:off x="2618925" y="1224012"/>
            <a:ext cx="2057953" cy="484801"/>
          </a:xfrm>
          <a:prstGeom prst="wedgeRoundRectCallout">
            <a:avLst>
              <a:gd name="adj1" fmla="val 76945"/>
              <a:gd name="adj2" fmla="val -4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/>
              <a:t>Membrete, Logotipo, razón social de la empresa</a:t>
            </a:r>
          </a:p>
        </p:txBody>
      </p:sp>
      <p:sp>
        <p:nvSpPr>
          <p:cNvPr id="25" name="Llamada de nube 24"/>
          <p:cNvSpPr/>
          <p:nvPr/>
        </p:nvSpPr>
        <p:spPr>
          <a:xfrm>
            <a:off x="145712" y="4221331"/>
            <a:ext cx="1748365" cy="1086693"/>
          </a:xfrm>
          <a:prstGeom prst="cloudCallout">
            <a:avLst>
              <a:gd name="adj1" fmla="val -31885"/>
              <a:gd name="adj2" fmla="val 314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Deberán presentar 2 originales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2075C2-DF59-C877-5E13-E82880287B19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CF260C-EA07-2531-617C-80B0994B0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469A47-319E-F5E4-2A08-144979685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DFFCA-04CC-9080-665F-74A58D07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10C23610-1837-978F-A675-3B19F652CDA8}"/>
              </a:ext>
            </a:extLst>
          </p:cNvPr>
          <p:cNvSpPr txBox="1">
            <a:spLocks/>
          </p:cNvSpPr>
          <p:nvPr/>
        </p:nvSpPr>
        <p:spPr>
          <a:xfrm>
            <a:off x="184245" y="1083961"/>
            <a:ext cx="6728349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Terminación de Residencias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Marcador de contenido">
            <a:extLst>
              <a:ext uri="{FF2B5EF4-FFF2-40B4-BE49-F238E27FC236}">
                <a16:creationId xmlns:a16="http://schemas.microsoft.com/office/drawing/2014/main" id="{D31A7CAD-6F25-650D-752D-0B18E8992720}"/>
              </a:ext>
            </a:extLst>
          </p:cNvPr>
          <p:cNvSpPr txBox="1">
            <a:spLocks/>
          </p:cNvSpPr>
          <p:nvPr/>
        </p:nvSpPr>
        <p:spPr>
          <a:xfrm>
            <a:off x="1105468" y="1910782"/>
            <a:ext cx="9799093" cy="4358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	Se considera una residencia profesional concluida cuando el residente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entrega la documentación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requerida a las siguientes instancias: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Practicas y Promoción Profesional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 de Estudios Profesionales 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s-MX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Académico</a:t>
            </a:r>
          </a:p>
          <a:p>
            <a:pPr algn="just">
              <a:spcBef>
                <a:spcPts val="0"/>
              </a:spcBef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Documentación a entregar: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Oficina de Prácticas y Promoción Profesional – Residencias Profesionales: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2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Liberación de Residencias Profesionales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( Original, emitida por la empresa y dirigida a la Lic. Laura Gabriela Quintero Cabrera Jefa del departamento de Gestión Tecnológica y Vinculación.)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51B9F0-0486-E9A5-8BD5-4F0C64D46D7D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5D1B3-E0B3-128A-06AC-1F30BEB64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738554-ECBB-88F0-9773-5B4A019B4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67" y="2491228"/>
            <a:ext cx="5794665" cy="2328466"/>
          </a:xfrm>
          <a:prstGeom prst="rect">
            <a:avLst/>
          </a:prstGeom>
        </p:spPr>
      </p:pic>
      <p:sp>
        <p:nvSpPr>
          <p:cNvPr id="7" name="3 CuadroTexto"/>
          <p:cNvSpPr txBox="1"/>
          <p:nvPr/>
        </p:nvSpPr>
        <p:spPr>
          <a:xfrm>
            <a:off x="3415326" y="4874677"/>
            <a:ext cx="54273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LIC. LAURA GABRIELA QUINTERO CABRERA</a:t>
            </a:r>
          </a:p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Jefa del Depto. Gestión Tecnológica y Vinculación</a:t>
            </a:r>
          </a:p>
          <a:p>
            <a:pPr algn="ctr"/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MTF. ROCIO OSEGUERA CHIÑAS </a:t>
            </a:r>
          </a:p>
          <a:p>
            <a:pPr algn="ctr"/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Jefa de la Oficina de Prácticas y Promoción Profesional  </a:t>
            </a:r>
            <a:endParaRPr lang="es-ES" sz="15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63540" y="1014540"/>
            <a:ext cx="10461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FERIA DE VINCULACIÓN 2026</a:t>
            </a:r>
          </a:p>
          <a:p>
            <a:pPr algn="ct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PLATICA DE RESIDENCIAS PROFESIONALES</a:t>
            </a:r>
          </a:p>
          <a:p>
            <a:pPr algn="ct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Semestre</a:t>
            </a:r>
          </a:p>
          <a:p>
            <a:pPr algn="ctr"/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ENERO-JUNIO 2026</a:t>
            </a:r>
          </a:p>
          <a:p>
            <a:pPr algn="ctr"/>
            <a:endParaRPr lang="es-MX" sz="20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8C6F2A-4E51-CEF6-333E-40D7B0A5FFD4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CA81A7-B146-E6B4-158D-44082FDA2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4563-F692-E92F-85E4-BA0FC3F49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611ABE3-E462-183A-0972-18E17700E165}"/>
              </a:ext>
            </a:extLst>
          </p:cNvPr>
          <p:cNvSpPr txBox="1"/>
          <p:nvPr/>
        </p:nvSpPr>
        <p:spPr>
          <a:xfrm>
            <a:off x="9480375" y="5992193"/>
            <a:ext cx="24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21 DE NOVIEMBRE 2025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67553" y="1092917"/>
            <a:ext cx="5827130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Recepción de Cartas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3294620" y="2685504"/>
            <a:ext cx="1993291" cy="1334317"/>
            <a:chOff x="437160" y="2092418"/>
            <a:chExt cx="1993291" cy="1334317"/>
          </a:xfrm>
        </p:grpSpPr>
        <p:sp>
          <p:nvSpPr>
            <p:cNvPr id="25" name="1 Título"/>
            <p:cNvSpPr txBox="1">
              <a:spLocks/>
            </p:cNvSpPr>
            <p:nvPr/>
          </p:nvSpPr>
          <p:spPr>
            <a:xfrm>
              <a:off x="1673119" y="2364726"/>
              <a:ext cx="757332" cy="7044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60" y="2092418"/>
              <a:ext cx="1334317" cy="1334317"/>
            </a:xfrm>
            <a:prstGeom prst="rect">
              <a:avLst/>
            </a:prstGeom>
          </p:spPr>
        </p:pic>
      </p:grpSp>
      <p:grpSp>
        <p:nvGrpSpPr>
          <p:cNvPr id="53" name="Grupo 52"/>
          <p:cNvGrpSpPr/>
          <p:nvPr/>
        </p:nvGrpSpPr>
        <p:grpSpPr>
          <a:xfrm>
            <a:off x="1337096" y="2613215"/>
            <a:ext cx="7966946" cy="1423678"/>
            <a:chOff x="-458837" y="1046578"/>
            <a:chExt cx="7966946" cy="142367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78" y="1132390"/>
              <a:ext cx="1337866" cy="1337866"/>
            </a:xfrm>
            <a:prstGeom prst="rect">
              <a:avLst/>
            </a:prstGeom>
          </p:spPr>
        </p:pic>
        <p:sp>
          <p:nvSpPr>
            <p:cNvPr id="49" name="1 Título"/>
            <p:cNvSpPr txBox="1">
              <a:spLocks/>
            </p:cNvSpPr>
            <p:nvPr/>
          </p:nvSpPr>
          <p:spPr>
            <a:xfrm>
              <a:off x="4813096" y="1395564"/>
              <a:ext cx="757332" cy="7044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1 Título"/>
            <p:cNvSpPr txBox="1">
              <a:spLocks/>
            </p:cNvSpPr>
            <p:nvPr/>
          </p:nvSpPr>
          <p:spPr>
            <a:xfrm>
              <a:off x="6750777" y="1391175"/>
              <a:ext cx="757332" cy="7044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8837" y="1046578"/>
              <a:ext cx="1327910" cy="1327910"/>
            </a:xfrm>
            <a:prstGeom prst="rect">
              <a:avLst/>
            </a:prstGeom>
          </p:spPr>
        </p:pic>
      </p:grpSp>
      <p:sp>
        <p:nvSpPr>
          <p:cNvPr id="28" name="CuadroTexto 27"/>
          <p:cNvSpPr txBox="1"/>
          <p:nvPr/>
        </p:nvSpPr>
        <p:spPr>
          <a:xfrm>
            <a:off x="4935239" y="4835404"/>
            <a:ext cx="2321521" cy="1246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rgbClr val="FF0000"/>
                </a:solidFill>
              </a:rPr>
              <a:t>*  </a:t>
            </a:r>
            <a:r>
              <a:rPr lang="es-MX" sz="1500" b="1" dirty="0"/>
              <a:t>Cuando entreguen una carta deberán presentar cartas anteriores con sello de recibo en of. de residencias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8198AC3-3389-59A3-EFA3-590FCC5DA967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DDACB0-51EB-EE7A-9AA2-421753E0C6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81A0D0-3AB7-F72D-C432-F09999E07E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5DA63A4A-E9F2-88DD-3001-3A781DFD7655}"/>
              </a:ext>
            </a:extLst>
          </p:cNvPr>
          <p:cNvSpPr txBox="1">
            <a:spLocks/>
          </p:cNvSpPr>
          <p:nvPr/>
        </p:nvSpPr>
        <p:spPr>
          <a:xfrm>
            <a:off x="2595747" y="2917918"/>
            <a:ext cx="757332" cy="7044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42F5B7-7EE3-65EB-ACFC-D34672B95A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42" y="2610857"/>
            <a:ext cx="1318536" cy="13185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D988EA-83D3-E1BC-C631-CCE5F5C30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02" y="2643548"/>
            <a:ext cx="1332941" cy="13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8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68064" y="959557"/>
            <a:ext cx="9380859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Documentos a solicitar y entregar en Of. Residencias</a:t>
            </a:r>
            <a:endParaRPr lang="es-MX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8548" y="1299309"/>
            <a:ext cx="1101804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CARTAS: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PRESENTACIÓN Y AGRADECIMIENTO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código TecNM-AC-PO-004-03 (Residencias Profesionales)	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* ACEPTACION DE RESIDENCIA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formato libre, contar con datos correctos (revisión y sellado)</a:t>
            </a: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* LIBERACION DE RESIDENCIA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formato libre, contar con datos correctos (revisión y sellado)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SOLICITUD DE ANUENCIA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(Residencias Profesionales)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* AUTORIZACION DE ANUENCIA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formato libre, contar con datos correctos (no requiere sello de of. residencias)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74201" y="5311349"/>
            <a:ext cx="5408026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Horario de atención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Lunes 10:00 am- 6:00 pm.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Martes a Viernes 10:00am-5:00 pm.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1E986B0-BC89-0EEC-B888-1BE92CBC0BB5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98EC2A-8607-E7B2-2746-B844C01D1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06629C-0457-1C78-A19C-3A29BE562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14AB568F-F0CC-8C8D-A641-615787E95D9A}"/>
              </a:ext>
            </a:extLst>
          </p:cNvPr>
          <p:cNvSpPr txBox="1">
            <a:spLocks/>
          </p:cNvSpPr>
          <p:nvPr/>
        </p:nvSpPr>
        <p:spPr>
          <a:xfrm>
            <a:off x="2169459" y="3556348"/>
            <a:ext cx="5827130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Recepción de Cartas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B750E7C-B890-1AE0-54C0-02F588A8977D}"/>
              </a:ext>
            </a:extLst>
          </p:cNvPr>
          <p:cNvGrpSpPr/>
          <p:nvPr/>
        </p:nvGrpSpPr>
        <p:grpSpPr>
          <a:xfrm>
            <a:off x="1721113" y="4130164"/>
            <a:ext cx="4628590" cy="1276374"/>
            <a:chOff x="1007542" y="1333796"/>
            <a:chExt cx="4628590" cy="127637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AB0C268-DFE2-753E-F94A-641D41DD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99" y="1333796"/>
              <a:ext cx="1119233" cy="1065058"/>
            </a:xfrm>
            <a:prstGeom prst="rect">
              <a:avLst/>
            </a:prstGeom>
          </p:spPr>
        </p:pic>
        <p:sp>
          <p:nvSpPr>
            <p:cNvPr id="16" name="1 Título">
              <a:extLst>
                <a:ext uri="{FF2B5EF4-FFF2-40B4-BE49-F238E27FC236}">
                  <a16:creationId xmlns:a16="http://schemas.microsoft.com/office/drawing/2014/main" id="{A5BF8631-5694-DE7D-029E-404A22574F23}"/>
                </a:ext>
              </a:extLst>
            </p:cNvPr>
            <p:cNvSpPr txBox="1">
              <a:spLocks/>
            </p:cNvSpPr>
            <p:nvPr/>
          </p:nvSpPr>
          <p:spPr>
            <a:xfrm>
              <a:off x="2095900" y="1665513"/>
              <a:ext cx="549067" cy="7044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 Título">
              <a:extLst>
                <a:ext uri="{FF2B5EF4-FFF2-40B4-BE49-F238E27FC236}">
                  <a16:creationId xmlns:a16="http://schemas.microsoft.com/office/drawing/2014/main" id="{939CE71B-7094-1B6C-63A3-5FB5EA2425BE}"/>
                </a:ext>
              </a:extLst>
            </p:cNvPr>
            <p:cNvSpPr txBox="1">
              <a:spLocks/>
            </p:cNvSpPr>
            <p:nvPr/>
          </p:nvSpPr>
          <p:spPr>
            <a:xfrm>
              <a:off x="3940217" y="1503664"/>
              <a:ext cx="522033" cy="70441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9D15192-4FC3-F0D8-C59B-5439052FB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42" y="1452431"/>
              <a:ext cx="1119233" cy="1157739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BEC2C8B5-CAFD-EBD7-B01F-23DD70DEB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87" y="4219591"/>
            <a:ext cx="1119233" cy="1106487"/>
          </a:xfrm>
          <a:prstGeom prst="rect">
            <a:avLst/>
          </a:prstGeom>
        </p:spPr>
      </p:pic>
      <p:sp>
        <p:nvSpPr>
          <p:cNvPr id="20" name="1 Título">
            <a:extLst>
              <a:ext uri="{FF2B5EF4-FFF2-40B4-BE49-F238E27FC236}">
                <a16:creationId xmlns:a16="http://schemas.microsoft.com/office/drawing/2014/main" id="{DD166B51-A9BA-DC9E-07A1-41411E5F802E}"/>
              </a:ext>
            </a:extLst>
          </p:cNvPr>
          <p:cNvSpPr txBox="1">
            <a:spLocks/>
          </p:cNvSpPr>
          <p:nvPr/>
        </p:nvSpPr>
        <p:spPr>
          <a:xfrm>
            <a:off x="6471071" y="4241109"/>
            <a:ext cx="508361" cy="7044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FA0E3F2-6388-D6A8-E939-A0F8DFC016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82" y="4051890"/>
            <a:ext cx="1146516" cy="1052762"/>
          </a:xfrm>
          <a:prstGeom prst="rect">
            <a:avLst/>
          </a:prstGeom>
        </p:spPr>
      </p:pic>
      <p:sp>
        <p:nvSpPr>
          <p:cNvPr id="22" name="1 Título">
            <a:extLst>
              <a:ext uri="{FF2B5EF4-FFF2-40B4-BE49-F238E27FC236}">
                <a16:creationId xmlns:a16="http://schemas.microsoft.com/office/drawing/2014/main" id="{B9EA8BD4-6FE0-79F7-ED64-BC653097754F}"/>
              </a:ext>
            </a:extLst>
          </p:cNvPr>
          <p:cNvSpPr txBox="1">
            <a:spLocks/>
          </p:cNvSpPr>
          <p:nvPr/>
        </p:nvSpPr>
        <p:spPr>
          <a:xfrm>
            <a:off x="8272121" y="4205609"/>
            <a:ext cx="508361" cy="7044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s-MX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ECA0A78-E99B-2469-FBE3-2991C9FCD1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82" y="4065764"/>
            <a:ext cx="1165413" cy="11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EC6D1D07-BA2D-46E2-D88E-590EF6E52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AB2415C-D5FD-A40F-F999-C470FAE4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C46209E-8D92-2C0E-2AD7-5F85105F3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989" r="139" b="3454"/>
          <a:stretch>
            <a:fillRect/>
          </a:stretch>
        </p:blipFill>
        <p:spPr>
          <a:xfrm>
            <a:off x="1900517" y="1149013"/>
            <a:ext cx="8390965" cy="5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9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7C5072-31CA-5F4B-6D21-14EC1EA58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4444"/>
          <a:stretch>
            <a:fillRect/>
          </a:stretch>
        </p:blipFill>
        <p:spPr>
          <a:xfrm>
            <a:off x="1650314" y="1039905"/>
            <a:ext cx="8891371" cy="58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58D8C-EA35-2652-18A2-F151D65A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931F1ACA-6540-9440-69B6-1F34B4A8EEFD}"/>
              </a:ext>
            </a:extLst>
          </p:cNvPr>
          <p:cNvSpPr txBox="1">
            <a:spLocks/>
          </p:cNvSpPr>
          <p:nvPr/>
        </p:nvSpPr>
        <p:spPr>
          <a:xfrm>
            <a:off x="58751" y="1056665"/>
            <a:ext cx="4020814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Recomendaciones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1640E8-AB54-B8F6-6B1F-BEA987C0DFA6}"/>
              </a:ext>
            </a:extLst>
          </p:cNvPr>
          <p:cNvSpPr txBox="1"/>
          <p:nvPr/>
        </p:nvSpPr>
        <p:spPr>
          <a:xfrm>
            <a:off x="977595" y="2298828"/>
            <a:ext cx="10373030" cy="3323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*Seleccionar y Verificar que la empresa sea legal, antecedentes con anteriores residentes.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*Acordar con la empresa ser aceptado como residentes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*Proporcionar los datos correctos – De lo contrario se atrasa la carta de presentación.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*Residencias dentro del ITMinatitlán, la carta de Presentación se dirige al jefe de departamento, no al docente o asesor interno.</a:t>
            </a:r>
          </a:p>
          <a:p>
            <a:pPr algn="just"/>
            <a:endParaRPr lang="es-MX" sz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*No solicitar la carta de presentación hacia mitad o  fin de semestre, el periodo de realización podría caer en  el siguiente semestre.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*Las fechas de la carta de presentación y aceptación son cronológicas. 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*Si se les pide una corrección, solicítenlo a la empresa, no alteren la carta (borrar, cortar, pegar, modificar, etc.- castigo penal).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*Cambio de nombre de anteproyecto parcial o total, requiere de nueva carta de aceptación y sello of. Residencias Profesionales.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*Siempre verificar que los datos de las cartas de Aceptación, Liberación y Anuencia estén correctos, evitará un retraso en el proceso de titulación.</a:t>
            </a:r>
            <a:endParaRPr lang="es-MX" sz="500" dirty="0"/>
          </a:p>
          <a:p>
            <a:pPr algn="just"/>
            <a:endParaRPr lang="es-MX" sz="500" dirty="0"/>
          </a:p>
          <a:p>
            <a:pPr algn="just"/>
            <a:endParaRPr lang="es-MX" sz="5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11D1A8-B292-1ED9-6ADB-A1091FA67D5C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BCEE1E-0DF8-BB7C-3364-F4F63C484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51694A-F9DE-8CD4-B97A-B346A280D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7A36F-4012-77AE-4B94-AA0FD020E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AA7080C1-B224-E8C4-1692-0C36F03212D9}"/>
              </a:ext>
            </a:extLst>
          </p:cNvPr>
          <p:cNvSpPr txBox="1">
            <a:spLocks/>
          </p:cNvSpPr>
          <p:nvPr/>
        </p:nvSpPr>
        <p:spPr>
          <a:xfrm>
            <a:off x="58751" y="1056665"/>
            <a:ext cx="4020814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Recomendaciones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1DA42C-60B9-54EC-A5F8-0E070C6F2DCE}"/>
              </a:ext>
            </a:extLst>
          </p:cNvPr>
          <p:cNvSpPr txBox="1"/>
          <p:nvPr/>
        </p:nvSpPr>
        <p:spPr>
          <a:xfrm>
            <a:off x="1085177" y="2072282"/>
            <a:ext cx="10373030" cy="32470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500" dirty="0"/>
          </a:p>
          <a:p>
            <a:pPr algn="just"/>
            <a:r>
              <a:rPr lang="es-MX" sz="1500" dirty="0"/>
              <a:t>*Residencias en PEMEX zona Sur, solo mediante convocatoria publicada por Residencias ITMinatitlán.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*Seleccionar bien a la empresa, se generará una sola carta de presentación.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*Residencias Profesionales fuera de la zona – No tener materias por cursar, todo tramite de manera presencial.</a:t>
            </a:r>
          </a:p>
          <a:p>
            <a:pPr algn="just"/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*Cuidar el Respeto y comportamiento en las residencias – son la imagen del ITM, de su carrera y de ustedes mismos.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*Si la empresa cancela el proyecto, se declara en quiebra u otro (sujeto a validación) , se verá la manera de que puedan hacerlas</a:t>
            </a:r>
          </a:p>
          <a:p>
            <a:pPr algn="just"/>
            <a:r>
              <a:rPr lang="es-MX" sz="1500" dirty="0"/>
              <a:t>  en otra empresa. siempre y cuando traigan un documento que avale la cancelación o cambio de empresa.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*Corrección de cartas de presentación – solicitan la corrección </a:t>
            </a:r>
            <a:r>
              <a:rPr lang="es-MX" sz="1500" b="1" dirty="0"/>
              <a:t>NO</a:t>
            </a:r>
            <a:r>
              <a:rPr lang="es-MX" sz="1500" dirty="0"/>
              <a:t> es una nueva carta.</a:t>
            </a:r>
          </a:p>
          <a:p>
            <a:pPr algn="just"/>
            <a:endParaRPr lang="es-MX" sz="500" dirty="0"/>
          </a:p>
          <a:p>
            <a:pPr algn="just"/>
            <a:r>
              <a:rPr lang="es-MX" sz="1500" dirty="0"/>
              <a:t>*Prorrogas – Con coordinadores, verán el caso con comité Académico</a:t>
            </a:r>
          </a:p>
          <a:p>
            <a:pPr algn="just"/>
            <a:endParaRPr lang="es-MX" sz="1500" dirty="0"/>
          </a:p>
          <a:p>
            <a:pPr algn="just"/>
            <a:endParaRPr lang="es-MX" sz="500" dirty="0"/>
          </a:p>
          <a:p>
            <a:pPr algn="just"/>
            <a:endParaRPr lang="es-MX" sz="500" dirty="0"/>
          </a:p>
          <a:p>
            <a:pPr algn="just"/>
            <a:r>
              <a:rPr lang="es-MX" sz="1500" b="1" dirty="0"/>
              <a:t>*Es obligatorio entregar todos las cartas, forman parte del proceso, necesarias para poder graduarse, obligatorio para titularse.</a:t>
            </a:r>
          </a:p>
          <a:p>
            <a:pPr algn="just"/>
            <a:endParaRPr lang="es-MX" sz="5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410F4F-C18C-D19A-7C24-81E650A94459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10C984-9B80-67D6-2C25-46BB1DD4E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6D0F0E-0227-6E7D-9BC9-08A2B4D4A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082455" y="2162351"/>
            <a:ext cx="612606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/>
              <a:t>JEFA DEL DEPTO DE GESTION TECNOLOGICA Y VINCULACIÓN</a:t>
            </a:r>
            <a:endParaRPr lang="es-MX" sz="900" b="1" dirty="0"/>
          </a:p>
          <a:p>
            <a:pPr algn="ctr"/>
            <a:endParaRPr lang="es-MX" sz="900" dirty="0"/>
          </a:p>
          <a:p>
            <a:pPr algn="ctr"/>
            <a:r>
              <a:rPr lang="es-MX" sz="1700" dirty="0"/>
              <a:t>LIC. LAURA GABRIELA QUINTERO CABRERA</a:t>
            </a:r>
          </a:p>
          <a:p>
            <a:pPr algn="ctr"/>
            <a:r>
              <a:rPr lang="es-MX" sz="1700" dirty="0">
                <a:hlinkClick r:id="rId2"/>
              </a:rPr>
              <a:t>gestiontecnologica@minatitlan.tecnm.mx</a:t>
            </a:r>
            <a:endParaRPr lang="es-MX" sz="1700" dirty="0"/>
          </a:p>
          <a:p>
            <a:pPr algn="ctr"/>
            <a:endParaRPr lang="es-MX" sz="1700" dirty="0"/>
          </a:p>
          <a:p>
            <a:pPr algn="ctr"/>
            <a:r>
              <a:rPr lang="es-MX" sz="1700" dirty="0"/>
              <a:t>NUMERO TELEFÓNICO :    9222027335 EXT 305</a:t>
            </a:r>
          </a:p>
          <a:p>
            <a:pPr algn="ctr"/>
            <a:endParaRPr lang="es-MX" sz="1700" dirty="0"/>
          </a:p>
        </p:txBody>
      </p:sp>
      <p:sp>
        <p:nvSpPr>
          <p:cNvPr id="14" name="Rectángulo 13"/>
          <p:cNvSpPr/>
          <p:nvPr/>
        </p:nvSpPr>
        <p:spPr>
          <a:xfrm>
            <a:off x="4082455" y="3828044"/>
            <a:ext cx="58362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s-ES" sz="1700" b="1" dirty="0"/>
              <a:t>JEFA DE OFICINA DE PRACTICAS Y PROMOCION PROFESIONAL</a:t>
            </a:r>
            <a:endParaRPr kumimoji="1" lang="es-ES" sz="900" b="1" dirty="0"/>
          </a:p>
          <a:p>
            <a:pPr algn="ctr"/>
            <a:endParaRPr kumimoji="1" lang="es-ES" sz="900" dirty="0"/>
          </a:p>
          <a:p>
            <a:pPr algn="ctr"/>
            <a:r>
              <a:rPr kumimoji="1" lang="es-ES" sz="1700" dirty="0"/>
              <a:t>MTF. ROCIO OSEGUERA CHIÑAS</a:t>
            </a:r>
          </a:p>
          <a:p>
            <a:pPr algn="ctr"/>
            <a:r>
              <a:rPr lang="es-MX" sz="1700" dirty="0">
                <a:hlinkClick r:id="rId3"/>
              </a:rPr>
              <a:t>residenciasprofesionales@minatitlan.tecnm.mx</a:t>
            </a:r>
            <a:endParaRPr lang="es-MX" sz="1700" dirty="0"/>
          </a:p>
          <a:p>
            <a:pPr algn="ctr"/>
            <a:endParaRPr lang="es-MX" sz="1700" dirty="0"/>
          </a:p>
          <a:p>
            <a:pPr algn="ctr"/>
            <a:r>
              <a:rPr lang="es-MX" sz="1700" dirty="0"/>
              <a:t>NUMERO TELEFÓNICO :    9222027335 EXT 304</a:t>
            </a:r>
          </a:p>
          <a:p>
            <a:pPr algn="ctr"/>
            <a:endParaRPr lang="es-MX" sz="1700" dirty="0"/>
          </a:p>
          <a:p>
            <a:pPr algn="ctr"/>
            <a:endParaRPr lang="es-MX" sz="3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232016" y="1060712"/>
            <a:ext cx="4107976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Medios de Contacto 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768740-3F75-B7EE-8E7E-0D5F1896C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1" y="2289703"/>
            <a:ext cx="3752186" cy="24271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8710ED-FF75-F718-C2F7-8FC984114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39" y="109154"/>
            <a:ext cx="1337096" cy="8649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61AE54-7061-77A8-1A0D-5A80B7A45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79704"/>
            <a:ext cx="1356403" cy="8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452537" y="1032130"/>
            <a:ext cx="9039372" cy="561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VACANTES PARA RESIDENCIAS PROFESIONALES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54C54C-7741-BF81-1C70-9E4DE73D0F9D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540B5D-2CAF-3B38-57F3-BBB3E52CA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8F3A99-F3A9-BA45-1DB6-0C085B552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6ED726-2FDB-24D0-8494-575D863E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12" y="1482299"/>
            <a:ext cx="2031558" cy="120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ome [pytec.com.mx]">
            <a:extLst>
              <a:ext uri="{FF2B5EF4-FFF2-40B4-BE49-F238E27FC236}">
                <a16:creationId xmlns:a16="http://schemas.microsoft.com/office/drawing/2014/main" id="{7D7F32E6-4508-CFBA-B4A5-94775D26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67" y="1482299"/>
            <a:ext cx="3790390" cy="127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PSI INDUSTRIAL S.A. DE C.V. – LÍDER EN INTEGRACIÓN DE SISTEMAS">
            <a:extLst>
              <a:ext uri="{FF2B5EF4-FFF2-40B4-BE49-F238E27FC236}">
                <a16:creationId xmlns:a16="http://schemas.microsoft.com/office/drawing/2014/main" id="{F691F780-B218-17C2-1C22-47002A9F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04" y="3867193"/>
            <a:ext cx="1433457" cy="127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B8C569-9D8A-F0C8-A0DF-0D1069D34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4" y="3817508"/>
            <a:ext cx="2561422" cy="104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201A95B-5577-CF0F-4462-E429E93F45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971" y="1784046"/>
            <a:ext cx="1674628" cy="97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384E67-0B2F-4825-C4DB-5B9779E618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363" y="5337870"/>
            <a:ext cx="1043083" cy="104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A2E546-C8E1-AABD-B456-2C980E9EF1A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8114"/>
          <a:stretch/>
        </p:blipFill>
        <p:spPr>
          <a:xfrm>
            <a:off x="130930" y="2810186"/>
            <a:ext cx="3264346" cy="90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B7F58D-B9D1-9BAF-83DC-F2269C4493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6614" y="2861206"/>
            <a:ext cx="2223248" cy="93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7DBAA8C-9CF8-5AB3-3329-166350EF14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62" y="3883567"/>
            <a:ext cx="2395051" cy="54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6824042-CB6B-4035-917D-6C5805CD268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83" y="2861004"/>
            <a:ext cx="2652395" cy="84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620A462-CE95-6083-3F09-8E7772D54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38" y="4143353"/>
            <a:ext cx="2236564" cy="109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 descr="No hay ninguna descripción de la foto disponible.">
            <a:extLst>
              <a:ext uri="{FF2B5EF4-FFF2-40B4-BE49-F238E27FC236}">
                <a16:creationId xmlns:a16="http://schemas.microsoft.com/office/drawing/2014/main" id="{6166DBD0-B202-A4C7-7705-91D33B81A9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t="12031" r="6334" b="68906"/>
          <a:stretch>
            <a:fillRect/>
          </a:stretch>
        </p:blipFill>
        <p:spPr bwMode="auto">
          <a:xfrm>
            <a:off x="3638165" y="3248968"/>
            <a:ext cx="2145144" cy="90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277B94-881F-26E0-C0B3-253081465C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4897" y="1907660"/>
            <a:ext cx="2158504" cy="74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n 25" descr="Puede ser una imagen de 1 persona y texto que dice &quot;ERVICIO IN0TZ 사타니 AyTomoTaи SérvicioMWicanicoAlutomotriz4NGuZ INGUZ&quot; Sèrvicio Alvin Alan Quiroz lvinAlanQuirozReyna Reyna RFC: :QURA910605IP4 e-mail: tallerquiroz3@yahoo.com SOLICITA RESIDENTES DE ING. ELECTROMECÁNICA LIC. EN ADMINISTRACIÓN REQUISITOS Ser estudiante inscrito a Electromecánica Administración carrera de: Trabajo en po. Contar con seguro facultativo o médico vigente Dirección: Francisco Villa #44, Col. Insurgentes Norte, Minatitlán, Ver. Contacto: C.P. Lizbeth Cruz Morales -922 184 7362&quot;">
            <a:extLst>
              <a:ext uri="{FF2B5EF4-FFF2-40B4-BE49-F238E27FC236}">
                <a16:creationId xmlns:a16="http://schemas.microsoft.com/office/drawing/2014/main" id="{D95FFD98-B3EB-969C-8F7C-74087B181A7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546" r="72789" b="82186"/>
          <a:stretch>
            <a:fillRect/>
          </a:stretch>
        </p:blipFill>
        <p:spPr bwMode="auto">
          <a:xfrm>
            <a:off x="3272314" y="4254326"/>
            <a:ext cx="1904018" cy="116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 descr="Puede ser una imagen de 2 personas y texto que dice &quot;SRM SERVICIOS DE RESCATE Y MANTENIMIENTO SERGIO ABEL ABELCRUZ CRUZ MENDOZA (RFC:CUMS930826AWA) REPARACIÓN MANTENIMIENTO MAQUINARIA DE RANSPORTE EQUIPO NDUSTRIAL ALVARO ALVAROOBREGO OBREGON 1112 9980 921 921 921 COATZACOALCOS VERACRUZ CP 96576 SRM _COATZA SOLICITA RESIDENTES PROFESIONALES REQUISITOS Ser estudiante inscrito en Ια carrera de Ingeniería Electromecanica y Licenciatura en Administración Trabajo en equipo. Contar con seguro facultativo médico vigente Los interesados deberán enviar su Curriculum Vitae al correo: eliel.rguez.2@gmail.com guez.2 Dirección: Calle 12 de Febrero #15, Col. Estero del Pantano, C.P. .P.96342&quot;">
            <a:extLst>
              <a:ext uri="{FF2B5EF4-FFF2-40B4-BE49-F238E27FC236}">
                <a16:creationId xmlns:a16="http://schemas.microsoft.com/office/drawing/2014/main" id="{F180942C-CCFF-21CD-5BBA-C527260D803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80019" b="80837"/>
          <a:stretch>
            <a:fillRect/>
          </a:stretch>
        </p:blipFill>
        <p:spPr bwMode="auto">
          <a:xfrm>
            <a:off x="8807573" y="4738656"/>
            <a:ext cx="1191260" cy="103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 descr="No hay ninguna descripción de la foto disponible.">
            <a:extLst>
              <a:ext uri="{FF2B5EF4-FFF2-40B4-BE49-F238E27FC236}">
                <a16:creationId xmlns:a16="http://schemas.microsoft.com/office/drawing/2014/main" id="{21D31213-F61E-05E9-E1A6-1984E35CCF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23" b="86964"/>
          <a:stretch>
            <a:fillRect/>
          </a:stretch>
        </p:blipFill>
        <p:spPr bwMode="auto">
          <a:xfrm>
            <a:off x="782357" y="4913165"/>
            <a:ext cx="2243713" cy="112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BD7A03F0-479A-1E4F-322C-332EC39ADB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26" y="5471852"/>
            <a:ext cx="1694077" cy="95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82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E1871-E6D3-646C-2822-DD6938E3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3F6C2AB-B55D-828C-34A7-9F2E68EBF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78127"/>
              </p:ext>
            </p:extLst>
          </p:nvPr>
        </p:nvGraphicFramePr>
        <p:xfrm>
          <a:off x="275423" y="2467356"/>
          <a:ext cx="11530178" cy="439064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030744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"Propuesta propia"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Industrial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en Administración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En Gestión Empresarial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ES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N/A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400" dirty="0"/>
                        <a:t>-Contar con seguro Facultativo - Radica en Minatitlán o zonas aledañas - Disponibilidad de horario - Manejo básico de paquetería Office - Uso de plataforma de diseño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/>
                        <a:t>- Manejo de redes sociales 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"Propuesta propia"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Sistemas Computacionales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- Contar con seguro Facultativo - Radica en Minatitlán o zonas aledañas - Disponibilidad de </a:t>
                      </a:r>
                      <a:r>
                        <a:rPr lang="es-ES" sz="1400" dirty="0"/>
                        <a:t>horario - Manejo básico de paquetería Office - Uso de plataforma de diseño -M</a:t>
                      </a:r>
                      <a:r>
                        <a:rPr lang="es-MX" sz="1400" dirty="0"/>
                        <a:t>anejo de redes sociales </a:t>
                      </a:r>
                      <a:endParaRPr lang="es-ES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4629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EB0C7D7-B8CA-9CF7-E3B7-CF234034A2CA}"/>
              </a:ext>
            </a:extLst>
          </p:cNvPr>
          <p:cNvSpPr txBox="1"/>
          <p:nvPr/>
        </p:nvSpPr>
        <p:spPr>
          <a:xfrm>
            <a:off x="275423" y="1013439"/>
            <a:ext cx="702232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dirty="0"/>
              <a:t>CAS Capacitación y Adiestramiento</a:t>
            </a: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/>
              <a:t>Martha Hernández Garmendia </a:t>
            </a: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dirty="0">
                <a:hlinkClick r:id="rId3"/>
              </a:rPr>
              <a:t>casmexsur@gmail.com</a:t>
            </a:r>
            <a:endParaRPr lang="es-MX" dirty="0"/>
          </a:p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/>
              <a:t>9212707776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>
              <a:buNone/>
            </a:pPr>
            <a:endParaRPr lang="es-MX" sz="185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31BA17A0-A069-D0AC-BA73-CD761E72D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2469" y="1435550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4BB7748-7998-4DDD-58E7-D714FE803C65}"/>
              </a:ext>
            </a:extLst>
          </p:cNvPr>
          <p:cNvSpPr txBox="1"/>
          <p:nvPr/>
        </p:nvSpPr>
        <p:spPr>
          <a:xfrm>
            <a:off x="7838567" y="1551508"/>
            <a:ext cx="42380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sz="1600" dirty="0"/>
              <a:t>Instituto Tecnológico 3, 7 de Mayo, 96340 Minatitlán, Ver. </a:t>
            </a:r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0335D67-F68B-1865-DA0C-B37B6E7D4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F58F52-8472-0CAF-4C45-26C7BF8EF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435" y="1023074"/>
            <a:ext cx="2223248" cy="7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0824-495D-8DC7-4ED1-DB822B961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6B9F878-616B-7A59-1B1A-1CCB899AD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16667"/>
              </p:ext>
            </p:extLst>
          </p:nvPr>
        </p:nvGraphicFramePr>
        <p:xfrm>
          <a:off x="239565" y="1211917"/>
          <a:ext cx="11530178" cy="227228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13322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296279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"Propuesta propia"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Químico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N/A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- Contar con seguro Facultativo - Radica en Minatitlán o zonas aledañas - Disponibilidad de horario - Manejo básico de paquetería Office - Uso de plataforma de diseño - Manejo de redes sociales 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EFEB3AD0-DA99-1A1F-6952-F13B8D31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pSp>
        <p:nvGrpSpPr>
          <p:cNvPr id="2" name="Group 60">
            <a:extLst>
              <a:ext uri="{FF2B5EF4-FFF2-40B4-BE49-F238E27FC236}">
                <a16:creationId xmlns:a16="http://schemas.microsoft.com/office/drawing/2014/main" id="{9F37FA27-9D22-07A0-C553-242EF4104792}"/>
              </a:ext>
            </a:extLst>
          </p:cNvPr>
          <p:cNvGrpSpPr>
            <a:grpSpLocks/>
          </p:cNvGrpSpPr>
          <p:nvPr/>
        </p:nvGrpSpPr>
        <p:grpSpPr>
          <a:xfrm>
            <a:off x="239565" y="4311206"/>
            <a:ext cx="6482715" cy="547665"/>
            <a:chOff x="3048" y="3048"/>
            <a:chExt cx="6482715" cy="368935"/>
          </a:xfrm>
        </p:grpSpPr>
        <p:sp>
          <p:nvSpPr>
            <p:cNvPr id="3" name="Textbox 61">
              <a:extLst>
                <a:ext uri="{FF2B5EF4-FFF2-40B4-BE49-F238E27FC236}">
                  <a16:creationId xmlns:a16="http://schemas.microsoft.com/office/drawing/2014/main" id="{FE378EF7-A402-ADB7-F7FB-01D3FA9574C3}"/>
                </a:ext>
              </a:extLst>
            </p:cNvPr>
            <p:cNvSpPr txBox="1"/>
            <p:nvPr/>
          </p:nvSpPr>
          <p:spPr>
            <a:xfrm>
              <a:off x="3048" y="185928"/>
              <a:ext cx="6482715" cy="186055"/>
            </a:xfrm>
            <a:prstGeom prst="rect">
              <a:avLst/>
            </a:pr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66675">
                <a:spcBef>
                  <a:spcPts val="5"/>
                </a:spcBef>
                <a:buNone/>
              </a:pP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Habilidades</a:t>
              </a:r>
              <a:r>
                <a:rPr lang="es-ES" sz="1000" spc="-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deseable</a:t>
              </a:r>
              <a:r>
                <a:rPr lang="es-ES" sz="1000" spc="-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comunicación</a:t>
              </a:r>
              <a:r>
                <a:rPr lang="es-ES" sz="1000" spc="-5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efectiva,</a:t>
              </a:r>
              <a:r>
                <a:rPr lang="es-ES" sz="1000" spc="-4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trabajo</a:t>
              </a:r>
              <a:r>
                <a:rPr lang="es-ES" sz="1000" spc="-5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</a:t>
              </a:r>
              <a:r>
                <a:rPr lang="es-ES" sz="1000" spc="-4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equipo,</a:t>
              </a:r>
              <a:r>
                <a:rPr lang="es-ES" sz="1000" spc="-4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adaptabilidad</a:t>
              </a:r>
              <a:r>
                <a:rPr lang="es-ES" sz="1000" spc="-5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</a:t>
              </a:r>
              <a:r>
                <a:rPr lang="es-ES" sz="1000" spc="-4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responsabilidad.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Textbox 62">
              <a:extLst>
                <a:ext uri="{FF2B5EF4-FFF2-40B4-BE49-F238E27FC236}">
                  <a16:creationId xmlns:a16="http://schemas.microsoft.com/office/drawing/2014/main" id="{646F430B-806D-1D6A-EC94-E413963E91F3}"/>
                </a:ext>
              </a:extLst>
            </p:cNvPr>
            <p:cNvSpPr txBox="1"/>
            <p:nvPr/>
          </p:nvSpPr>
          <p:spPr>
            <a:xfrm>
              <a:off x="3048" y="3048"/>
              <a:ext cx="6482715" cy="182880"/>
            </a:xfrm>
            <a:prstGeom prst="rect">
              <a:avLst/>
            </a:pr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66675">
                <a:spcBef>
                  <a:spcPts val="5"/>
                </a:spcBef>
                <a:buNone/>
              </a:pPr>
              <a:r>
                <a:rPr lang="es-ES" sz="1000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Requisitos</a:t>
              </a:r>
              <a:r>
                <a:rPr lang="es-ES" sz="1000" b="1" spc="-4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adicionales</a:t>
              </a:r>
              <a:r>
                <a:rPr lang="es-ES" sz="1000" b="1" spc="-4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y/o</a:t>
              </a:r>
              <a:r>
                <a:rPr lang="es-ES" sz="1000" b="1" spc="-5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s-ES" sz="1000" b="1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comentarios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7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Título"/>
          <p:cNvSpPr txBox="1">
            <a:spLocks/>
          </p:cNvSpPr>
          <p:nvPr/>
        </p:nvSpPr>
        <p:spPr>
          <a:xfrm>
            <a:off x="1320793" y="1319825"/>
            <a:ext cx="9550414" cy="729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OFICINA DE PRACTICAS Y PROMOCIÓN PROFESIONAL</a:t>
            </a:r>
            <a:endParaRPr lang="es-MX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72623" y="2497015"/>
            <a:ext cx="6720757" cy="2821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Residencias Profesionales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y Difusión de las Residencias Profesionales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Bolsa de Trabajo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 Solicitudes de empresas que requieran residentes y/o becarios.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 dudas vía Facebook y correo electrónico: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CBA357-C3EF-785E-DA2F-C8A768A35002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DCD57B-DAF6-C7D6-EB08-63593C189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E5FD8C-94BD-9132-B92B-759481E51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" r="789"/>
          <a:stretch/>
        </p:blipFill>
        <p:spPr>
          <a:xfrm>
            <a:off x="6893380" y="2650158"/>
            <a:ext cx="4986068" cy="2515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48A675-A6BD-B7D4-E6D3-139756F29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2978-29F2-1C1D-FAC5-378CD71D4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31E023-75BD-1877-B72D-6D38D758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02" y="1086543"/>
            <a:ext cx="2031558" cy="120365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DEA431A-9ED5-61D1-A526-734102E68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35620"/>
              </p:ext>
            </p:extLst>
          </p:nvPr>
        </p:nvGraphicFramePr>
        <p:xfrm>
          <a:off x="449357" y="3034306"/>
          <a:ext cx="11527491" cy="359625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61271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07595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305956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326840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63443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672820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489566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PROYECTO LIBRE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i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Ing. Industrial – Ing. En Sistemas 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Computacionales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Femenino Y </a:t>
                      </a: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s-MX" sz="1600" kern="120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asculino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Disponibilidad de horario: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MX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Turno matutino</a:t>
                      </a:r>
                      <a:endParaRPr lang="es-ES" sz="9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No hay promedio mínimo 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Habilidades: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Proactivo(a)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Trabajo en equipo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Buena comunicación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Manejo de paquetería básica.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Documentación: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Comprobante de estudios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CURP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INE</a:t>
                      </a:r>
                    </a:p>
                    <a:p>
                      <a:pPr marL="0" marR="59690" indent="0" algn="l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r>
                        <a:rPr lang="es-ES" sz="9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Seguro social</a:t>
                      </a:r>
                    </a:p>
                    <a:p>
                      <a:pPr marL="0" marR="59690" indent="0" algn="ctr">
                        <a:lnSpc>
                          <a:spcPct val="150000"/>
                        </a:lnSpc>
                        <a:buFontTx/>
                        <a:buNone/>
                        <a:tabLst>
                          <a:tab pos="6629400" algn="l"/>
                        </a:tabLst>
                      </a:pPr>
                      <a:endParaRPr lang="es-MX" sz="7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PROYECTO LIBRE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5969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badi" panose="020B0604020104020204" pitchFamily="34" charset="0"/>
                        <a:buChar char="–"/>
                        <a:tabLst>
                          <a:tab pos="6629400" algn="l"/>
                        </a:tabLst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Ing. En gestión Empresarial</a:t>
                      </a:r>
                    </a:p>
                    <a:p>
                      <a:pPr marL="285750" marR="5969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badi" panose="020B0604020104020204" pitchFamily="34" charset="0"/>
                        <a:buChar char="–"/>
                        <a:tabLst>
                          <a:tab pos="6629400" algn="l"/>
                        </a:tabLst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Lic. En Administración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Femenino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MX" sz="180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452947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697278B-D4B7-8471-18E9-CDF56B067760}"/>
              </a:ext>
            </a:extLst>
          </p:cNvPr>
          <p:cNvSpPr txBox="1"/>
          <p:nvPr/>
        </p:nvSpPr>
        <p:spPr>
          <a:xfrm>
            <a:off x="365986" y="1107274"/>
            <a:ext cx="7817947" cy="183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sz="1850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CSC CAPACITACION MEXICO</a:t>
            </a: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850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Lic. Lilian Gisel Contreras Morales</a:t>
            </a: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sz="2000" b="0" i="0" dirty="0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admin@csccapacitacion.com</a:t>
            </a:r>
            <a:endParaRPr lang="es-MX" sz="20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sz="1850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922 212 3196</a:t>
            </a: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BF4208A2-F85B-CF79-6BD6-DD035ECE1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6512" y="2153937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B901F4E-3171-5AB3-6D6F-26F2A369051E}"/>
              </a:ext>
            </a:extLst>
          </p:cNvPr>
          <p:cNvSpPr txBox="1"/>
          <p:nvPr/>
        </p:nvSpPr>
        <p:spPr>
          <a:xfrm>
            <a:off x="7207488" y="2153937"/>
            <a:ext cx="435158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Triangulo Norte Tecnológico, Nueva Mina, 96734, </a:t>
            </a:r>
            <a:r>
              <a:rPr lang="es-MX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Minatitlán, Veracruz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37D6ECF-E3F6-0667-1D97-B1C09827B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9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3A09-E4EB-ED4B-496A-BF7B4868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9865078-7C19-042D-25FA-5C25E83EF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76481"/>
              </p:ext>
            </p:extLst>
          </p:nvPr>
        </p:nvGraphicFramePr>
        <p:xfrm>
          <a:off x="275423" y="2529239"/>
          <a:ext cx="11530178" cy="431596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030744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1135233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298125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Proyectos de Mejora Continua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 Química Industrial con especialidad en Calidad/Productividad.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ES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$5,302.00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/>
                        <a:t>-</a:t>
                      </a: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Conocimientos en Mejora Continua: Fundamentos de Lean </a:t>
                      </a:r>
                      <a:r>
                        <a:rPr lang="es-MX" sz="1400" dirty="0" err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Manufacturing</a:t>
                      </a: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 / Mejora Continua, Herramientas de análisis de procesos, conocimientos en </a:t>
                      </a:r>
                      <a:r>
                        <a:rPr lang="es-MX" sz="14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ISO 9001</a:t>
                      </a: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 y/o sistemas de gestión de calidad (deseable).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de Office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Escritura de trabajos o proyectos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Uso de AutoCAD.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inglés intermedio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91BD41ED-2B29-978C-6F3F-04E0B50958D3}"/>
              </a:ext>
            </a:extLst>
          </p:cNvPr>
          <p:cNvSpPr txBox="1"/>
          <p:nvPr/>
        </p:nvSpPr>
        <p:spPr>
          <a:xfrm>
            <a:off x="275423" y="1013439"/>
            <a:ext cx="7022322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dirty="0"/>
              <a:t>Innophos Fosfatados De México</a:t>
            </a: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/>
              <a:t>Rosa Luz </a:t>
            </a:r>
            <a:r>
              <a:rPr lang="es-MX" dirty="0" err="1"/>
              <a:t>Alegria</a:t>
            </a:r>
            <a:r>
              <a:rPr lang="es-MX" dirty="0"/>
              <a:t> Pascual</a:t>
            </a: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dirty="0">
                <a:hlinkClick r:id="rId3"/>
              </a:rPr>
              <a:t>Rosa.Alegria@innophos.com</a:t>
            </a:r>
            <a:r>
              <a:rPr lang="es-MX" dirty="0"/>
              <a:t>  </a:t>
            </a:r>
            <a:r>
              <a:rPr lang="es-MX" dirty="0">
                <a:hlinkClick r:id="rId4"/>
              </a:rPr>
              <a:t>Reclutamiento@innophos.com</a:t>
            </a:r>
            <a:endParaRPr lang="es-MX" dirty="0"/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MX" dirty="0"/>
              <a:t>921 211 55 53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l">
              <a:buNone/>
            </a:pPr>
            <a:endParaRPr lang="es-MX" sz="185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E35A3D96-21D4-587D-EC70-1F86DF23E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52469" y="1435550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98651D9-4A5C-3F09-39DC-0697E292512F}"/>
              </a:ext>
            </a:extLst>
          </p:cNvPr>
          <p:cNvSpPr txBox="1"/>
          <p:nvPr/>
        </p:nvSpPr>
        <p:spPr>
          <a:xfrm>
            <a:off x="7838567" y="1551508"/>
            <a:ext cx="4238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dirty="0"/>
              <a:t>Complejo Industrial de Pajaritos</a:t>
            </a:r>
          </a:p>
          <a:p>
            <a:r>
              <a:rPr lang="es-MX" dirty="0"/>
              <a:t>Coatzacoalcos, Veracruz </a:t>
            </a:r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AA874E2-DE99-506C-052B-0B84C4512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BBB8B7-8A1E-6351-5567-8F95520BB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701" y="1059978"/>
            <a:ext cx="2956549" cy="8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1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F1B77B-09C9-D76D-8136-72E24C33D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23945"/>
              </p:ext>
            </p:extLst>
          </p:nvPr>
        </p:nvGraphicFramePr>
        <p:xfrm>
          <a:off x="471366" y="1418896"/>
          <a:ext cx="11530178" cy="505358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73835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235766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 del depto. de Recursos Humanos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Ingeniería en Gestión Empresarial o Industrial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$5,302.00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/>
                        <a:t>- </a:t>
                      </a: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Manejo De Windows y Office.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Conocimientos en proyectos de Mejora continua.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-Manejo de herramientas digitales y Office.</a:t>
                      </a:r>
                      <a:endParaRPr lang="es-MX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inglés intermedio.</a:t>
                      </a: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MX" sz="180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Proyectos del depto. de mantenimiento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Ingeniería Mecánica o electromecánica.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$5,302.00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Conocimientos en: mecánica rotativa, dinámica y estática, mantenimiento preventivo y correctivo, equipos mecánicos (bombas, compresores, intercambiadores, válvulas, tuberías), Interpretación de planos mecánicos y diagramas P&amp;ID.</a:t>
                      </a:r>
                    </a:p>
                    <a:p>
                      <a:r>
                        <a:rPr lang="es-MX" sz="14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- </a:t>
                      </a: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inglés nivel A2</a:t>
                      </a:r>
                    </a:p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- Manejo de AutoCAD, Solidworks</a:t>
                      </a:r>
                    </a:p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-Manejo de herramientas digitales y Office.</a:t>
                      </a:r>
                    </a:p>
                    <a:p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-inglés intermedio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400" b="0" i="0" u="none" strike="noStrike" kern="1200" baseline="0" dirty="0">
                        <a:solidFill>
                          <a:schemeClr val="dk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4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69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D3DC-2D7C-F437-775F-B0691A10B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A5AE40-6F99-282F-60E1-018F9A129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76669"/>
              </p:ext>
            </p:extLst>
          </p:nvPr>
        </p:nvGraphicFramePr>
        <p:xfrm>
          <a:off x="239565" y="1211917"/>
          <a:ext cx="11530178" cy="31511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13322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296279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4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Proyectos de EHS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Ingeniería Química o Industrial.</a:t>
                      </a:r>
                      <a:endParaRPr lang="es-MX" sz="1400" b="0" i="0" u="none" strike="noStrike" kern="1200" baseline="0" dirty="0">
                        <a:solidFill>
                          <a:schemeClr val="dk1"/>
                        </a:solidFill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Geomanis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Geomanis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$5,302.00</a:t>
                      </a:r>
                      <a:endParaRPr lang="es-MX" sz="1400" b="0" kern="1200" dirty="0">
                        <a:solidFill>
                          <a:schemeClr val="dk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Geomanis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s-MX" sz="14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Conocimiento de normas de Seguridad, higiene, procesos, y Salud en el Trabajo (STPS)</a:t>
                      </a:r>
                      <a:endParaRPr lang="es-MX" sz="1400" dirty="0">
                        <a:effectLst/>
                        <a:latin typeface="Geomanist"/>
                        <a:ea typeface="Times New Roman" panose="02020603050405020304" pitchFamily="18" charset="0"/>
                      </a:endParaRPr>
                    </a:p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Diseño de formularios digitales (Microsoft Forms, PDF rellenables, Power Apps)</a:t>
                      </a:r>
                      <a:endParaRPr lang="es-MX" sz="1400" dirty="0">
                        <a:effectLst/>
                        <a:latin typeface="Geomanist"/>
                        <a:ea typeface="Times New Roman" panose="02020603050405020304" pitchFamily="18" charset="0"/>
                      </a:endParaRPr>
                    </a:p>
                    <a:p>
                      <a:pPr marR="59690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Conocimientos básicos de bases de datos y validación en Excel.</a:t>
                      </a:r>
                      <a:endParaRPr lang="es-MX" sz="1400" dirty="0">
                        <a:effectLst/>
                        <a:latin typeface="Geomanist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4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- inglés técnico</a:t>
                      </a:r>
                      <a:endParaRPr lang="es-MX" sz="1400" dirty="0">
                        <a:effectLst/>
                        <a:latin typeface="Geomanist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829D6E91-57F3-E403-2BC1-743E4EF6D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pSp>
        <p:nvGrpSpPr>
          <p:cNvPr id="2" name="Group 60">
            <a:extLst>
              <a:ext uri="{FF2B5EF4-FFF2-40B4-BE49-F238E27FC236}">
                <a16:creationId xmlns:a16="http://schemas.microsoft.com/office/drawing/2014/main" id="{D8385AEF-FEF4-7C4C-BF32-737EF0C93436}"/>
              </a:ext>
            </a:extLst>
          </p:cNvPr>
          <p:cNvGrpSpPr>
            <a:grpSpLocks/>
          </p:cNvGrpSpPr>
          <p:nvPr/>
        </p:nvGrpSpPr>
        <p:grpSpPr>
          <a:xfrm>
            <a:off x="239565" y="4817392"/>
            <a:ext cx="7026649" cy="828691"/>
            <a:chOff x="3048" y="3048"/>
            <a:chExt cx="6482715" cy="368935"/>
          </a:xfrm>
        </p:grpSpPr>
        <p:sp>
          <p:nvSpPr>
            <p:cNvPr id="3" name="Textbox 61">
              <a:extLst>
                <a:ext uri="{FF2B5EF4-FFF2-40B4-BE49-F238E27FC236}">
                  <a16:creationId xmlns:a16="http://schemas.microsoft.com/office/drawing/2014/main" id="{415CA673-37B3-F0A5-E20E-820EE66987C6}"/>
                </a:ext>
              </a:extLst>
            </p:cNvPr>
            <p:cNvSpPr txBox="1"/>
            <p:nvPr/>
          </p:nvSpPr>
          <p:spPr>
            <a:xfrm>
              <a:off x="3048" y="185928"/>
              <a:ext cx="6482715" cy="186055"/>
            </a:xfrm>
            <a:prstGeom prst="rect">
              <a:avLst/>
            </a:pr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66675">
                <a:spcBef>
                  <a:spcPts val="5"/>
                </a:spcBef>
                <a:buNone/>
              </a:pPr>
              <a:r>
                <a:rPr lang="es-MX" sz="1400" b="1" dirty="0">
                  <a:latin typeface="Geomanist"/>
                </a:rPr>
                <a:t>Indispensable: Promedio general mínimo de 90, ser estudiante activo a partir de 7.º semestre y con un año académico disponible antes de concluir la carrera.</a:t>
              </a:r>
              <a:endParaRPr lang="es-MX" sz="1400" dirty="0">
                <a:effectLst/>
                <a:latin typeface="Geomanist"/>
                <a:ea typeface="Calibri" panose="020F0502020204030204" pitchFamily="34" charset="0"/>
              </a:endParaRPr>
            </a:p>
          </p:txBody>
        </p:sp>
        <p:sp>
          <p:nvSpPr>
            <p:cNvPr id="4" name="Textbox 62">
              <a:extLst>
                <a:ext uri="{FF2B5EF4-FFF2-40B4-BE49-F238E27FC236}">
                  <a16:creationId xmlns:a16="http://schemas.microsoft.com/office/drawing/2014/main" id="{A7A0B558-5F1B-FE1A-B045-C8DA56F118C6}"/>
                </a:ext>
              </a:extLst>
            </p:cNvPr>
            <p:cNvSpPr txBox="1"/>
            <p:nvPr/>
          </p:nvSpPr>
          <p:spPr>
            <a:xfrm>
              <a:off x="3048" y="3048"/>
              <a:ext cx="6482715" cy="182880"/>
            </a:xfrm>
            <a:prstGeom prst="rect">
              <a:avLst/>
            </a:prstGeom>
            <a:ln w="6096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66675">
                <a:spcBef>
                  <a:spcPts val="5"/>
                </a:spcBef>
                <a:buNone/>
              </a:pPr>
              <a:r>
                <a:rPr lang="es-ES" sz="1400" b="1" dirty="0">
                  <a:effectLst/>
                  <a:latin typeface="Geomanist"/>
                  <a:ea typeface="Calibri" panose="020F0502020204030204" pitchFamily="34" charset="0"/>
                </a:rPr>
                <a:t>Requisitos</a:t>
              </a:r>
              <a:r>
                <a:rPr lang="es-ES" sz="1400" b="1" spc="-45" dirty="0">
                  <a:effectLst/>
                  <a:latin typeface="Geomanist"/>
                  <a:ea typeface="Calibri" panose="020F0502020204030204" pitchFamily="34" charset="0"/>
                </a:rPr>
                <a:t> </a:t>
              </a:r>
              <a:r>
                <a:rPr lang="es-ES" sz="1400" b="1" dirty="0">
                  <a:effectLst/>
                  <a:latin typeface="Geomanist"/>
                  <a:ea typeface="Calibri" panose="020F0502020204030204" pitchFamily="34" charset="0"/>
                </a:rPr>
                <a:t>adicionales</a:t>
              </a:r>
              <a:r>
                <a:rPr lang="es-ES" sz="1400" b="1" spc="-45" dirty="0">
                  <a:effectLst/>
                  <a:latin typeface="Geomanist"/>
                  <a:ea typeface="Calibri" panose="020F0502020204030204" pitchFamily="34" charset="0"/>
                </a:rPr>
                <a:t> </a:t>
              </a:r>
              <a:r>
                <a:rPr lang="es-ES" sz="1400" b="1" dirty="0">
                  <a:effectLst/>
                  <a:latin typeface="Geomanist"/>
                  <a:ea typeface="Calibri" panose="020F0502020204030204" pitchFamily="34" charset="0"/>
                </a:rPr>
                <a:t>y/o</a:t>
              </a:r>
              <a:r>
                <a:rPr lang="es-ES" sz="1400" b="1" spc="-55" dirty="0">
                  <a:effectLst/>
                  <a:latin typeface="Geomanist"/>
                  <a:ea typeface="Calibri" panose="020F0502020204030204" pitchFamily="34" charset="0"/>
                </a:rPr>
                <a:t> </a:t>
              </a:r>
              <a:r>
                <a:rPr lang="es-ES" sz="1400" b="1" spc="-10" dirty="0">
                  <a:effectLst/>
                  <a:latin typeface="Geomanist"/>
                  <a:ea typeface="Calibri" panose="020F0502020204030204" pitchFamily="34" charset="0"/>
                </a:rPr>
                <a:t>comentarios: </a:t>
              </a:r>
              <a:endParaRPr lang="es-MX" sz="1400" dirty="0">
                <a:effectLst/>
                <a:latin typeface="Geomanist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575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32C3-2CA2-86C5-5C2E-EB16D172C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B3F7343-D7AF-7D41-565E-860194DCA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09480"/>
              </p:ext>
            </p:extLst>
          </p:nvPr>
        </p:nvGraphicFramePr>
        <p:xfrm>
          <a:off x="275423" y="2233893"/>
          <a:ext cx="11530178" cy="375056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030744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1084354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777514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"Propuesta propia"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Licenciatura En Administración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i="0" u="none" strike="noStrike" kern="1200" baseline="0" dirty="0">
                        <a:solidFill>
                          <a:schemeClr val="tx1"/>
                        </a:solidFill>
                        <a:latin typeface="Geomanis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 $1,000 semanal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 -Conocimiento básico de paquetería office. </a:t>
                      </a:r>
                    </a:p>
                    <a:p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-Conocimiento básico de contabilidad.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155502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2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"Propuesta propia"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i="0" u="none" strike="noStrike" kern="1200" baseline="0" dirty="0">
                        <a:solidFill>
                          <a:schemeClr val="tx1"/>
                        </a:solidFill>
                        <a:latin typeface="Geomanis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 Ingeniería Ambiental 	</a:t>
                      </a: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1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Indistinto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$1,000 semanal</a:t>
                      </a:r>
                      <a:endParaRPr lang="es-MX" sz="1400" b="0" kern="1200" dirty="0">
                        <a:solidFill>
                          <a:schemeClr val="tx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-Conocimiento básico de paquetería office.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Geomanist"/>
                          <a:ea typeface="+mn-ea"/>
                          <a:cs typeface="+mn-cs"/>
                        </a:rPr>
                        <a:t>-Interés en desarrollar experiencia en el sector ambiental y contribuir al trabajo de consultoría de proyectos multidisciplinarios. 	</a:t>
                      </a:r>
                    </a:p>
                    <a:p>
                      <a:endParaRPr lang="es-ES" sz="1400" b="0" i="0" u="none" strike="noStrike" kern="1200" baseline="0" dirty="0">
                        <a:solidFill>
                          <a:schemeClr val="tx1"/>
                        </a:solidFill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4629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61DCF5-3C12-9995-D707-C0306AAA2015}"/>
              </a:ext>
            </a:extLst>
          </p:cNvPr>
          <p:cNvSpPr txBox="1"/>
          <p:nvPr/>
        </p:nvSpPr>
        <p:spPr>
          <a:xfrm>
            <a:off x="275423" y="1013439"/>
            <a:ext cx="7015968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sz="1800" b="0" i="0" u="none" strike="noStrike" baseline="0" dirty="0">
                <a:latin typeface="Calibri" panose="020F0502020204030204" pitchFamily="34" charset="0"/>
              </a:rPr>
              <a:t>Grupo </a:t>
            </a:r>
            <a:r>
              <a:rPr lang="es-MX" sz="1800" b="0" i="0" u="none" strike="noStrike" baseline="0" dirty="0" err="1">
                <a:latin typeface="Calibri" panose="020F0502020204030204" pitchFamily="34" charset="0"/>
              </a:rPr>
              <a:t>GC</a:t>
            </a:r>
            <a:r>
              <a:rPr lang="es-MX" sz="1800" b="0" i="0" u="none" strike="noStrike" baseline="0" dirty="0">
                <a:latin typeface="Calibri" panose="020F0502020204030204" pitchFamily="34" charset="0"/>
              </a:rPr>
              <a:t> Industrial 	</a:t>
            </a:r>
          </a:p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800" b="0" i="0" u="none" strike="noStrike" baseline="0" dirty="0">
                <a:latin typeface="Calibri" panose="020F0502020204030204" pitchFamily="34" charset="0"/>
              </a:rPr>
              <a:t>Ricardo Agustín Garrido Cruz 	</a:t>
            </a:r>
          </a:p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sz="1800" b="0" i="0" u="none" strike="noStrike" baseline="0" dirty="0"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Administracion@GrupoGCIndustrial.com.mx</a:t>
            </a:r>
            <a:endParaRPr lang="es-MX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sz="1800" b="0" i="0" u="none" strike="noStrike" baseline="0" dirty="0">
                <a:latin typeface="Calibri" panose="020F0502020204030204" pitchFamily="34" charset="0"/>
              </a:rPr>
              <a:t> 9221780156 	</a:t>
            </a:r>
          </a:p>
          <a:p>
            <a:pPr algn="l">
              <a:buNone/>
            </a:pPr>
            <a:endParaRPr lang="es-MX" sz="185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0371AF95-2D8C-3E45-B939-1D42BC2D5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8767" y="1464698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573B3E7-7AF4-FE19-FBEE-A709D3452E93}"/>
              </a:ext>
            </a:extLst>
          </p:cNvPr>
          <p:cNvSpPr txBox="1"/>
          <p:nvPr/>
        </p:nvSpPr>
        <p:spPr>
          <a:xfrm>
            <a:off x="8247875" y="1525515"/>
            <a:ext cx="3668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Colonia Sebastián Guzmán Calle 9	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F9BBAB9-DCAD-654C-DC7A-1975B76C7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ACDD1EA-7EDE-7107-04BD-6998718F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01703"/>
              </p:ext>
            </p:extLst>
          </p:nvPr>
        </p:nvGraphicFramePr>
        <p:xfrm>
          <a:off x="275424" y="5731182"/>
          <a:ext cx="11530178" cy="108546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530178">
                  <a:extLst>
                    <a:ext uri="{9D8B030D-6E8A-4147-A177-3AD203B41FA5}">
                      <a16:colId xmlns:a16="http://schemas.microsoft.com/office/drawing/2014/main" val="450728354"/>
                    </a:ext>
                  </a:extLst>
                </a:gridCol>
              </a:tblGrid>
              <a:tr h="230192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dirty="0">
                          <a:effectLst/>
                          <a:latin typeface="Abadi" panose="020B0604020104020204" pitchFamily="34" charset="0"/>
                        </a:rPr>
                        <a:t>Requisitos adicionales y/o comentarios</a:t>
                      </a:r>
                      <a:endParaRPr lang="es-MX" sz="1600" b="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49022"/>
                  </a:ext>
                </a:extLst>
              </a:tr>
              <a:tr h="741898"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 parte referente de una empresa del giro Industrial con impacto nacional. 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Capacitación continua. </a:t>
                      </a:r>
                    </a:p>
                    <a:p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Ambiente dinámico con oportunidades de crecimiento profesional. 	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734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07EBC4E-3D82-BD67-3FD2-921C1B252E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114"/>
          <a:stretch/>
        </p:blipFill>
        <p:spPr>
          <a:xfrm>
            <a:off x="7840499" y="1126315"/>
            <a:ext cx="3264346" cy="6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3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1B63-BEF1-C439-7276-0B389FD1B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9D87BB5-E8D6-23B8-7D94-C3BA8EC5A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27746"/>
              </p:ext>
            </p:extLst>
          </p:nvPr>
        </p:nvGraphicFramePr>
        <p:xfrm>
          <a:off x="462324" y="3119104"/>
          <a:ext cx="11293285" cy="361619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93182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438985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Desarrollo de sistema de control de accesos para planta industrial.</a:t>
                      </a:r>
                      <a:endParaRPr lang="es-MX" sz="16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Ing. En 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Sistemas Computacionales 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Ofrecemos gastos de transporte y alimentos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-Responsable </a:t>
                      </a:r>
                    </a:p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-Trabajo en equipo</a:t>
                      </a:r>
                    </a:p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-Flexibilidad </a:t>
                      </a:r>
                    </a:p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-Iniciativa</a:t>
                      </a:r>
                    </a:p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-Resolución problemas de -Buen gestor del tiempo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B619A0D-109D-8A58-13E8-7ECA4D594226}"/>
              </a:ext>
            </a:extLst>
          </p:cNvPr>
          <p:cNvSpPr txBox="1"/>
          <p:nvPr/>
        </p:nvSpPr>
        <p:spPr>
          <a:xfrm>
            <a:off x="365987" y="1094211"/>
            <a:ext cx="7015968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dirty="0"/>
              <a:t>PROYECTOS INTEGRALES Y TECNOLOGÍA </a:t>
            </a: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s-MX" dirty="0"/>
              <a:t>ING. YUDEISY MARIBEL HERNÁNDEZ GUZMÁN</a:t>
            </a:r>
            <a:endParaRPr lang="es-MX" sz="180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sz="1800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Pytec.adm@gmail.com</a:t>
            </a:r>
            <a:endParaRPr lang="es-MX" sz="180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dirty="0"/>
              <a:t>921-109-87-78 </a:t>
            </a:r>
            <a:endParaRPr lang="es-MX" sz="185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9B2144AD-9A03-9138-D515-15CE10558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1879" y="2281370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08683A5-F7AB-0FBA-3737-668225E99B87}"/>
              </a:ext>
            </a:extLst>
          </p:cNvPr>
          <p:cNvSpPr txBox="1"/>
          <p:nvPr/>
        </p:nvSpPr>
        <p:spPr>
          <a:xfrm>
            <a:off x="7404023" y="2479258"/>
            <a:ext cx="435158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Miguel Ángel de Quevedo #504, col. Centro 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7686A60-F382-90A1-0DDD-E169AB18E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2050" name="Picture 2" descr="Home [pytec.com.mx]">
            <a:extLst>
              <a:ext uri="{FF2B5EF4-FFF2-40B4-BE49-F238E27FC236}">
                <a16:creationId xmlns:a16="http://schemas.microsoft.com/office/drawing/2014/main" id="{E672B56A-80C2-D90F-299A-3ADEBC4E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56" y="1094211"/>
            <a:ext cx="3790390" cy="12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03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4CE6D-7993-F293-7821-C2FC327F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A1A1858-6FE0-7FF3-C6E0-2F15D9FEC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53322"/>
              </p:ext>
            </p:extLst>
          </p:nvPr>
        </p:nvGraphicFramePr>
        <p:xfrm>
          <a:off x="476251" y="1119974"/>
          <a:ext cx="11437844" cy="456044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55351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714855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602696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01723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9650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9650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470205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Mejora y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actualización del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proceso de ahorro de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recursos en la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empresa Proyectos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Integrales y</a:t>
                      </a:r>
                    </a:p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Tecnología.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Licenciatura en Administración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Ofrecemos gastos de transporte y alimentos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-Proactivo     -Organizado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-Honesto      -Responsable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-Confiable     -Trabajo en equipo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-Tener flexibilidad para 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el aprendizaje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-Liderazgo. 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Diseño de un modelo de planificación y control de la producción en la empresa Proyectos Integrales Tecnología.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Ing. Industrial 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Ofrecemos gastos de transporte y alimentos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-Proactivo -Organizado -Honesto -Responsable -Confiable -Trabajo en equipo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-Tener flexibilidad para el aprendizaje -Liderazgo -Resolución de problemas 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-Creatividad e Innovación</a:t>
                      </a:r>
                    </a:p>
                    <a:p>
                      <a:pPr marR="59690" algn="just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-Gestión del tiempo  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30724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3A1EDCFD-91F9-7766-FBE1-529BF0014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A8F7B7-8E55-55F3-9146-AD9CE4B51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59794"/>
              </p:ext>
            </p:extLst>
          </p:nvPr>
        </p:nvGraphicFramePr>
        <p:xfrm>
          <a:off x="151201" y="5887369"/>
          <a:ext cx="11889597" cy="75018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89597">
                  <a:extLst>
                    <a:ext uri="{9D8B030D-6E8A-4147-A177-3AD203B41FA5}">
                      <a16:colId xmlns:a16="http://schemas.microsoft.com/office/drawing/2014/main" val="450728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dirty="0">
                          <a:effectLst/>
                          <a:latin typeface="Abadi" panose="020B0604020104020204" pitchFamily="34" charset="0"/>
                        </a:rPr>
                        <a:t>Requisitos adicionales y/o comentarios</a:t>
                      </a:r>
                      <a:endParaRPr lang="es-MX" sz="1600" b="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4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badi" panose="020B0604020104020204" pitchFamily="34" charset="0"/>
                        </a:rPr>
                        <a:t>Los proyectos son opcionales, el alumno al estar más cerca de la empresa podrá observar las necesidades actuales y proponer los proyectos que considere factible. </a:t>
                      </a:r>
                      <a:endParaRPr lang="es-ES" sz="1400" b="0" dirty="0">
                        <a:latin typeface="Abadi" panose="020B06040201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57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7FD86-1930-07CF-088A-0F16DE41E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F11B199-7D51-F135-8B7E-5D341E2A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61167"/>
              </p:ext>
            </p:extLst>
          </p:nvPr>
        </p:nvGraphicFramePr>
        <p:xfrm>
          <a:off x="462324" y="3119104"/>
          <a:ext cx="11293285" cy="294103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93182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438985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717583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2162273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gestión ambiental y cumplimiento técnico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Ambiental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Indistinto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Estamos buscando a un estudiante de últimos semestres de Ingeniería Ambiental o carrera afín, interesado en la gestión regulatoria y trámites ambientales. El candidato ideal tendrá ganas de aprender sobre normatividad (como ASEA o SEMARNAT) y apoyar en proyectos prácticos de cumplimiento técnico</a:t>
                      </a:r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1A62D61-C060-D39C-40E2-659C9D94DAB7}"/>
              </a:ext>
            </a:extLst>
          </p:cNvPr>
          <p:cNvSpPr txBox="1"/>
          <p:nvPr/>
        </p:nvSpPr>
        <p:spPr>
          <a:xfrm>
            <a:off x="365986" y="1094211"/>
            <a:ext cx="766639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sz="1600" dirty="0"/>
              <a:t>Emprende, Asesoría, Ambiental, Capacitación y Servicios S.C.</a:t>
            </a: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/>
              <a:t>Ing. Jaime Armendáriz Cisneros</a:t>
            </a:r>
            <a:endParaRPr lang="es-MX" sz="1850" b="1" dirty="0"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dirty="0">
                <a:hlinkClick r:id="rId3"/>
              </a:rPr>
              <a:t>gerente@emprendeasesoria.com.mx</a:t>
            </a:r>
            <a:endParaRPr lang="es-MX" dirty="0"/>
          </a:p>
          <a:p>
            <a:pPr>
              <a:buNone/>
            </a:pPr>
            <a:endParaRPr lang="es-MX" sz="1850" b="1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</a:t>
            </a:r>
            <a:r>
              <a:rPr lang="es-MX" dirty="0"/>
              <a:t>9222257940   -  9221409720</a:t>
            </a:r>
            <a:endParaRPr lang="es-MX" sz="1850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8507A96F-1CBD-1862-3CC6-F97A419AA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1879" y="2281370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B7BF91D-2EDA-95D2-D704-275EE0A15AD6}"/>
              </a:ext>
            </a:extLst>
          </p:cNvPr>
          <p:cNvSpPr txBox="1"/>
          <p:nvPr/>
        </p:nvSpPr>
        <p:spPr>
          <a:xfrm>
            <a:off x="7474428" y="2284476"/>
            <a:ext cx="435158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Calle Reynosa 9, Colonia Nueva Tacoteno, Minatitlán, Ver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C6C6721-D272-60B8-C40D-B5D431108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FD00B71-3C78-7A8B-E94A-19ADAD9C5F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598" y="1100655"/>
            <a:ext cx="2779826" cy="998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910AE3-3EEC-5044-30E5-BAA764CD6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60690"/>
              </p:ext>
            </p:extLst>
          </p:nvPr>
        </p:nvGraphicFramePr>
        <p:xfrm>
          <a:off x="462324" y="6165731"/>
          <a:ext cx="11293286" cy="50634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293286">
                  <a:extLst>
                    <a:ext uri="{9D8B030D-6E8A-4147-A177-3AD203B41FA5}">
                      <a16:colId xmlns:a16="http://schemas.microsoft.com/office/drawing/2014/main" val="450728354"/>
                    </a:ext>
                  </a:extLst>
                </a:gridCol>
              </a:tblGrid>
              <a:tr h="200914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dirty="0">
                          <a:effectLst/>
                          <a:latin typeface="Abadi" panose="020B0604020104020204" pitchFamily="34" charset="0"/>
                        </a:rPr>
                        <a:t>Requisitos adicionales y/o comentarios</a:t>
                      </a:r>
                      <a:endParaRPr lang="es-MX" sz="1600" b="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49022"/>
                  </a:ext>
                </a:extLst>
              </a:tr>
              <a:tr h="186625"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>
                          <a:latin typeface="Abadi" panose="020B0604020104020204" pitchFamily="34" charset="0"/>
                        </a:rPr>
                        <a:t>Se solicita que la o el residente, tenga laptop. </a:t>
                      </a:r>
                      <a:endParaRPr lang="es-ES" sz="1400" b="0" dirty="0">
                        <a:latin typeface="Abadi" panose="020B06040201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2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BE05F-23AB-D683-B2E7-1D6966C8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27FB445-95DE-B20F-E0D2-024908EDD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25861"/>
              </p:ext>
            </p:extLst>
          </p:nvPr>
        </p:nvGraphicFramePr>
        <p:xfrm>
          <a:off x="223334" y="2469580"/>
          <a:ext cx="11530178" cy="344585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030744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"Propuesta propia"</a:t>
                      </a:r>
                    </a:p>
                    <a:p>
                      <a:pPr algn="ctr"/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Ingeniera industrial o afín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Indistinto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s-MX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Administrativo con conocimiento en normas STPS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s-MX" sz="180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"Propuesta propia"</a:t>
                      </a:r>
                    </a:p>
                    <a:p>
                      <a:pPr algn="ctr"/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969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629400" algn="l"/>
                        </a:tabLst>
                        <a:defRPr/>
                      </a:pPr>
                      <a:r>
                        <a:rPr lang="es-MX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Electromecánica/mecánica/mecánica automotriz/Mecatrónico/o alguna carrera a fin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2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Masculino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SI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l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ES" sz="1200" b="0" i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Interés en aprender sobre gestión de inventarios, procesos logísticos, </a:t>
                      </a:r>
                      <a:r>
                        <a:rPr lang="es-ES" sz="1200" b="0" i="0" kern="1200" dirty="0" err="1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algun</a:t>
                      </a:r>
                      <a:r>
                        <a:rPr lang="es-ES" sz="1200" b="0" i="0" kern="1200" dirty="0">
                          <a:solidFill>
                            <a:srgbClr val="FF0000"/>
                          </a:solidFill>
                          <a:effectLst/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conocimiento en refacciones y operación de almacén. Se valorará el manejo básico de Excel y una actitud proactiva.</a:t>
                      </a:r>
                      <a:endParaRPr lang="es-MX" sz="1200" b="0" kern="1200" dirty="0">
                        <a:solidFill>
                          <a:srgbClr val="FF0000"/>
                        </a:solidFill>
                        <a:effectLst/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989498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A1FEB-2AAC-077C-E667-1F9C9CED9F89}"/>
              </a:ext>
            </a:extLst>
          </p:cNvPr>
          <p:cNvSpPr txBox="1"/>
          <p:nvPr/>
        </p:nvSpPr>
        <p:spPr>
          <a:xfrm>
            <a:off x="330911" y="850769"/>
            <a:ext cx="70159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50" b="1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sz="1800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Grúas Villarreal</a:t>
            </a:r>
          </a:p>
          <a:p>
            <a:pPr>
              <a:lnSpc>
                <a:spcPct val="150000"/>
              </a:lnSpc>
            </a:pPr>
            <a:r>
              <a:rPr lang="es-MX" sz="1850" b="1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solidFill>
                  <a:srgbClr val="FF0000"/>
                </a:solidFill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800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Mónica Garrido</a:t>
            </a:r>
          </a:p>
          <a:p>
            <a:pPr>
              <a:lnSpc>
                <a:spcPct val="150000"/>
              </a:lnSpc>
            </a:pPr>
            <a:r>
              <a:rPr lang="es-MX" sz="1850" b="1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sz="200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reclutamiento@gruasvillarreal.com.mx</a:t>
            </a:r>
            <a:endParaRPr lang="es-MX" sz="2000" dirty="0">
              <a:solidFill>
                <a:srgbClr val="FF0000"/>
              </a:solidFill>
              <a:effectLst/>
            </a:endParaRPr>
          </a:p>
          <a:p>
            <a:pPr>
              <a:buNone/>
            </a:pPr>
            <a:r>
              <a:rPr lang="es-MX" sz="1850" b="1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sz="1800" dirty="0">
                <a:solidFill>
                  <a:srgbClr val="FF0000"/>
                </a:solidFill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9222822578</a:t>
            </a:r>
            <a:endParaRPr lang="es-MX" sz="1850" dirty="0">
              <a:solidFill>
                <a:srgbClr val="FF0000"/>
              </a:solidFill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1AD53E0D-AAD4-5FA5-A49C-4AF4CF78B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5206" y="1871073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DDC3579-713B-0425-7E8E-A209B3C2E3C7}"/>
              </a:ext>
            </a:extLst>
          </p:cNvPr>
          <p:cNvSpPr txBox="1"/>
          <p:nvPr/>
        </p:nvSpPr>
        <p:spPr>
          <a:xfrm>
            <a:off x="7319202" y="2004709"/>
            <a:ext cx="435158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COSOLEACAQUE, VERACRUZ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EA6EFC4-F4FF-3B30-7B6A-97C8D1499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FDA833-5192-F063-7CF2-A2656C3E2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72" y="1283539"/>
            <a:ext cx="2561422" cy="8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4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593E5-7C9D-43DF-E6BC-5DC1C5B64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043897E-E351-47CF-A26F-6BC0DE2B8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48522"/>
              </p:ext>
            </p:extLst>
          </p:nvPr>
        </p:nvGraphicFramePr>
        <p:xfrm>
          <a:off x="295835" y="3078347"/>
          <a:ext cx="11530178" cy="261518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1711476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2026609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1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IMPLEMENTACION DE </a:t>
                      </a:r>
                      <a:r>
                        <a:rPr lang="es-MX" sz="1000" b="1" u="sng">
                          <a:solidFill>
                            <a:srgbClr val="000000"/>
                          </a:solidFill>
                          <a:effectLst/>
                          <a:latin typeface="Geomanist"/>
                          <a:ea typeface="Times New Roman" panose="02020603050405020304" pitchFamily="18" charset="0"/>
                          <a:hlinkClick r:id="rId3"/>
                        </a:rPr>
                        <a:t>NOM-001-STPS-2008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ING INDUSTRIAL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AMBOS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$2,500 MENSUALES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 Conocimientos básicos en la NOM-001-STPS-2008.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 Conocimientos básicos de seguridad Industrial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*Responsable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*Diciplinado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71450" marR="59690" indent="-1714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Trabajo en equipo y cooperación</a:t>
                      </a:r>
                    </a:p>
                    <a:p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* Conocimientos básicos de seguridad Industrial </a:t>
                      </a:r>
                      <a:endParaRPr lang="es-MX" sz="100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  <a:p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*Responsable </a:t>
                      </a:r>
                      <a:endParaRPr lang="es-MX" sz="100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  <a:p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*Diciplinado</a:t>
                      </a:r>
                      <a:endParaRPr lang="es-MX" sz="100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  <a:p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*</a:t>
                      </a:r>
                      <a:r>
                        <a:rPr lang="es-MX" sz="1000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1" kern="1200" dirty="0">
                          <a:solidFill>
                            <a:schemeClr val="dk1"/>
                          </a:solidFill>
                          <a:effectLst/>
                          <a:latin typeface="Geomanist"/>
                          <a:ea typeface="+mn-ea"/>
                          <a:cs typeface="+mn-cs"/>
                        </a:rPr>
                        <a:t>Trabajo en equipo y cooperación</a:t>
                      </a:r>
                      <a:endParaRPr lang="es-MX" sz="1000" kern="1200" dirty="0">
                        <a:solidFill>
                          <a:schemeClr val="dk1"/>
                        </a:solidFill>
                        <a:effectLst/>
                        <a:latin typeface="Geomanis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668A308B-113B-8CD8-D4E6-C39E02DB9FFF}"/>
              </a:ext>
            </a:extLst>
          </p:cNvPr>
          <p:cNvSpPr txBox="1"/>
          <p:nvPr/>
        </p:nvSpPr>
        <p:spPr>
          <a:xfrm>
            <a:off x="365987" y="915054"/>
            <a:ext cx="7015968" cy="175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/>
              <a:t>SERVICIOS DE RESCATE Y MANTENIMIENTO</a:t>
            </a:r>
            <a:endParaRPr lang="es-MX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/>
              <a:t>ING DAVID CRUZ MENDOZA</a:t>
            </a:r>
            <a:endParaRPr lang="es-MX" sz="1850" b="1" dirty="0"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dirty="0"/>
              <a:t>SEVMANTENIMIENTO@OUTLOOK.COM</a:t>
            </a:r>
            <a:endParaRPr lang="es-MX" sz="1850" b="1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dirty="0"/>
              <a:t>9212060099</a:t>
            </a:r>
            <a:endParaRPr lang="es-MX" sz="1850" dirty="0">
              <a:solidFill>
                <a:srgbClr val="FF0000"/>
              </a:solidFill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7A1F09C8-8C1F-785C-6822-8C7755D2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8355" y="1781305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297EF28-A72F-10E9-A7D5-794F2D8BF371}"/>
              </a:ext>
            </a:extLst>
          </p:cNvPr>
          <p:cNvSpPr txBox="1"/>
          <p:nvPr/>
        </p:nvSpPr>
        <p:spPr>
          <a:xfrm>
            <a:off x="7381955" y="2027350"/>
            <a:ext cx="435158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ÁLVARO OBREGÓN 920. COATZACOALCOS, VERACRUZ 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916E2EC-6E72-2463-A776-C0EFA0381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A7DACDA-6BBF-8BA3-FB1E-4188FB3906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b="11111"/>
          <a:stretch/>
        </p:blipFill>
        <p:spPr bwMode="auto">
          <a:xfrm>
            <a:off x="9216430" y="1013011"/>
            <a:ext cx="1141095" cy="1134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45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9868-DB26-B2A1-BB72-B9802915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1F352-569C-FD6A-3F1B-1880B7BA4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s-MX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eria</a:t>
            </a:r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Vinculación con Empresas </a:t>
            </a:r>
            <a:endParaRPr lang="es-MX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FDA7DE-416A-E539-6D85-0F1834DC9B37}"/>
              </a:ext>
            </a:extLst>
          </p:cNvPr>
          <p:cNvSpPr txBox="1"/>
          <p:nvPr/>
        </p:nvSpPr>
        <p:spPr>
          <a:xfrm>
            <a:off x="1122108" y="2781669"/>
            <a:ext cx="6632363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478" lvl="0" indent="-285750" algn="just">
              <a:spcBef>
                <a:spcPts val="400"/>
              </a:spcBef>
              <a:buClr>
                <a:srgbClr val="FFC000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en-US" dirty="0">
                <a:cs typeface="Arial" panose="020B0604020202020204" pitchFamily="34" charset="0"/>
              </a:rPr>
              <a:t>Es un evento que busca fortalecer la relacion entre los estudiantes y las empresas de la region, que permite a los </a:t>
            </a:r>
            <a:r>
              <a:rPr lang="es-MX" dirty="0">
                <a:cs typeface="Arial" panose="020B0604020202020204" pitchFamily="34" charset="0"/>
              </a:rPr>
              <a:t>  </a:t>
            </a:r>
            <a:r>
              <a:rPr lang="es-MX" dirty="0"/>
              <a:t>estudiantes conocer las oportunidades laborales y de prácticas profesionales disponibles, también ofrecen la posibilidad de que los estudiantes se queden a laborar en las empresas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09728" lvl="0" algn="just">
              <a:spcBef>
                <a:spcPts val="400"/>
              </a:spcBef>
              <a:buClr>
                <a:srgbClr val="FFC000"/>
              </a:buClr>
              <a:buSzPct val="68000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631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0A605-AD47-340E-B635-A122D661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s-MX" dirty="0"/>
              <a:t>Requisitos adicionales y/o comentarios</a:t>
            </a:r>
          </a:p>
          <a:p>
            <a:pPr fontAlgn="t"/>
            <a:r>
              <a:rPr lang="es-ES" dirty="0"/>
              <a:t>Los proyectos son opcionales, el alumno al estar más cerca de la empresa podrá observar las necesidades actuales y proponer los proyectos que considere factible. 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6A7FC99-684E-01AA-795F-06F831562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9105"/>
              </p:ext>
            </p:extLst>
          </p:nvPr>
        </p:nvGraphicFramePr>
        <p:xfrm>
          <a:off x="838200" y="1825625"/>
          <a:ext cx="10515600" cy="225158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80178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533659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1655615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263172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030160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85810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967006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2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DISEÑO E IMPLEMENTACION DE MANUAL PROCESOS ADMINISTRATIVOS INTERNOS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LIC. ADMINISTRACION O AFIN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AMBOS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$2,000 MENSUALES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s-MX" sz="11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Comunicación verbal y escrita efectiva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s-MX" sz="11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Uso de herramientas ofimáticas (Word, Excel, PowerPoint, Outlook)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*Responsable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*Diciplinado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0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59690" algn="just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935E484-BA3C-E0F7-4CD1-4E719BA9B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6238"/>
              </p:ext>
            </p:extLst>
          </p:nvPr>
        </p:nvGraphicFramePr>
        <p:xfrm>
          <a:off x="277906" y="4569557"/>
          <a:ext cx="11600329" cy="47586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600329">
                  <a:extLst>
                    <a:ext uri="{9D8B030D-6E8A-4147-A177-3AD203B41FA5}">
                      <a16:colId xmlns:a16="http://schemas.microsoft.com/office/drawing/2014/main" val="450728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dirty="0">
                          <a:effectLst/>
                          <a:latin typeface="Abadi" panose="020B0604020104020204" pitchFamily="34" charset="0"/>
                        </a:rPr>
                        <a:t>Requisitos adicionales y/o comentarios</a:t>
                      </a:r>
                      <a:endParaRPr lang="es-MX" sz="1600" b="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4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 sz="1400" b="0" dirty="0">
                        <a:latin typeface="Abadi" panose="020B06040201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09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FB4A3-3351-7D9D-95EA-9BC089EB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5CBE024-81D9-4C7F-566C-3CCE20C5D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88487"/>
              </p:ext>
            </p:extLst>
          </p:nvPr>
        </p:nvGraphicFramePr>
        <p:xfrm>
          <a:off x="295835" y="2880591"/>
          <a:ext cx="11530178" cy="182933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45804">
                  <a:extLst>
                    <a:ext uri="{9D8B030D-6E8A-4147-A177-3AD203B41FA5}">
                      <a16:colId xmlns:a16="http://schemas.microsoft.com/office/drawing/2014/main" val="713691614"/>
                    </a:ext>
                  </a:extLst>
                </a:gridCol>
                <a:gridCol w="1612697">
                  <a:extLst>
                    <a:ext uri="{9D8B030D-6E8A-4147-A177-3AD203B41FA5}">
                      <a16:colId xmlns:a16="http://schemas.microsoft.com/office/drawing/2014/main" val="2135887488"/>
                    </a:ext>
                  </a:extLst>
                </a:gridCol>
                <a:gridCol w="2707341">
                  <a:extLst>
                    <a:ext uri="{9D8B030D-6E8A-4147-A177-3AD203B41FA5}">
                      <a16:colId xmlns:a16="http://schemas.microsoft.com/office/drawing/2014/main" val="1572749380"/>
                    </a:ext>
                  </a:extLst>
                </a:gridCol>
                <a:gridCol w="1030744">
                  <a:extLst>
                    <a:ext uri="{9D8B030D-6E8A-4147-A177-3AD203B41FA5}">
                      <a16:colId xmlns:a16="http://schemas.microsoft.com/office/drawing/2014/main" val="249027346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4086567783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887149565"/>
                    </a:ext>
                  </a:extLst>
                </a:gridCol>
                <a:gridCol w="2675878">
                  <a:extLst>
                    <a:ext uri="{9D8B030D-6E8A-4147-A177-3AD203B41FA5}">
                      <a16:colId xmlns:a16="http://schemas.microsoft.com/office/drawing/2014/main" val="1006268509"/>
                    </a:ext>
                  </a:extLst>
                </a:gridCol>
              </a:tblGrid>
              <a:tr h="611151"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Nombre del proyecto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Carrera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Nro. De alumnos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Sexo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Apoyo económico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50000"/>
                        </a:lnSpc>
                        <a:tabLst>
                          <a:tab pos="6629400" algn="l"/>
                        </a:tabLst>
                      </a:pPr>
                      <a:r>
                        <a:rPr lang="es-MX" sz="1800" dirty="0">
                          <a:effectLst/>
                          <a:latin typeface="Abadi" panose="020B0604020104020204" pitchFamily="34" charset="0"/>
                        </a:rPr>
                        <a:t>Perfil del candidato</a:t>
                      </a:r>
                      <a:endParaRPr lang="es-MX" sz="180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96097"/>
                  </a:ext>
                </a:extLst>
              </a:tr>
              <a:tr h="639087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1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Pendiente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Ingeniería en Gestión empresarial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Indistinto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buNone/>
                        <a:tabLst>
                          <a:tab pos="6629400" algn="l"/>
                        </a:tabLst>
                      </a:pPr>
                      <a:r>
                        <a:rPr lang="es-MX" sz="1200" b="1" dirty="0">
                          <a:effectLst/>
                          <a:latin typeface="Geomanist"/>
                          <a:ea typeface="Times New Roman" panose="02020603050405020304" pitchFamily="18" charset="0"/>
                        </a:rPr>
                        <a:t>Conocimiento en logística, administración, innovación tecnológica, sistemas de calidad.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1205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8D51B-01F4-83A4-94C7-38D1160647BE}"/>
              </a:ext>
            </a:extLst>
          </p:cNvPr>
          <p:cNvSpPr txBox="1"/>
          <p:nvPr/>
        </p:nvSpPr>
        <p:spPr>
          <a:xfrm>
            <a:off x="365987" y="1121658"/>
            <a:ext cx="70159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empresa: </a:t>
            </a:r>
            <a:r>
              <a:rPr lang="es-MX" dirty="0"/>
              <a:t>Servicio de Mantenimiento, Diseño e Ingeniería </a:t>
            </a:r>
            <a:r>
              <a:rPr lang="es-MX" dirty="0" err="1"/>
              <a:t>TETSA</a:t>
            </a:r>
            <a:r>
              <a:rPr lang="es-MX" dirty="0"/>
              <a:t> S.A.S. de C.V.</a:t>
            </a:r>
            <a:endParaRPr lang="es-ES" sz="1850" dirty="0">
              <a:solidFill>
                <a:srgbClr val="FF0000"/>
              </a:solidFill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Persona de Contacto</a:t>
            </a:r>
            <a:r>
              <a:rPr lang="es-MX" sz="1850" b="1" dirty="0"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dirty="0"/>
              <a:t>Ing. Abraham Candelaria Cruz</a:t>
            </a:r>
            <a:endParaRPr lang="es-MX" b="1" dirty="0">
              <a:solidFill>
                <a:srgbClr val="FF0000"/>
              </a:solidFill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r>
              <a:rPr lang="es-MX" dirty="0"/>
              <a:t>contacto@tetsaservices.com</a:t>
            </a:r>
            <a:endParaRPr lang="es-MX" sz="1850" b="1" dirty="0">
              <a:solidFill>
                <a:srgbClr val="FF0000"/>
              </a:solidFill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1850" b="1" dirty="0">
                <a:effectLst/>
                <a:latin typeface="Geomanist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 </a:t>
            </a:r>
            <a:r>
              <a:rPr lang="es-MX" dirty="0"/>
              <a:t>9222262243</a:t>
            </a:r>
            <a:endParaRPr lang="es-MX" sz="1850" dirty="0">
              <a:solidFill>
                <a:srgbClr val="FF0000"/>
              </a:solidFill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 descr="Marcador con relleno sólido">
            <a:extLst>
              <a:ext uri="{FF2B5EF4-FFF2-40B4-BE49-F238E27FC236}">
                <a16:creationId xmlns:a16="http://schemas.microsoft.com/office/drawing/2014/main" id="{A8F2C416-475D-8385-0EA2-B97F440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8355" y="1781305"/>
            <a:ext cx="732144" cy="73214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BD7495B-DC6F-5108-7AB0-39E2DB02B7B8}"/>
              </a:ext>
            </a:extLst>
          </p:cNvPr>
          <p:cNvSpPr txBox="1"/>
          <p:nvPr/>
        </p:nvSpPr>
        <p:spPr>
          <a:xfrm>
            <a:off x="7474427" y="1882907"/>
            <a:ext cx="435158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/>
              <a:t>Antonio Ortiz Ríos #12 Col. Santa Clara</a:t>
            </a:r>
            <a:endParaRPr lang="es-MX" dirty="0">
              <a:effectLst/>
              <a:latin typeface="Geomanis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27A663D-0F03-5BFB-990B-7D8A680C8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3" name="Imagen 2" descr="Texto, Logotipo&#10;&#10;El contenido generado por IA puede ser incorrecto.">
            <a:extLst>
              <a:ext uri="{FF2B5EF4-FFF2-40B4-BE49-F238E27FC236}">
                <a16:creationId xmlns:a16="http://schemas.microsoft.com/office/drawing/2014/main" id="{04AB5F5D-7993-BD72-EF49-EE6F5CC07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6" y="1121658"/>
            <a:ext cx="1220470" cy="686435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A6031FB-C98B-33A9-DACA-61096E77D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55974"/>
              </p:ext>
            </p:extLst>
          </p:nvPr>
        </p:nvGraphicFramePr>
        <p:xfrm>
          <a:off x="260759" y="5806686"/>
          <a:ext cx="11600329" cy="47586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600329">
                  <a:extLst>
                    <a:ext uri="{9D8B030D-6E8A-4147-A177-3AD203B41FA5}">
                      <a16:colId xmlns:a16="http://schemas.microsoft.com/office/drawing/2014/main" val="450728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59690" algn="ctr">
                        <a:lnSpc>
                          <a:spcPct val="115000"/>
                        </a:lnSpc>
                        <a:tabLst>
                          <a:tab pos="6629400" algn="l"/>
                        </a:tabLst>
                      </a:pPr>
                      <a:r>
                        <a:rPr lang="es-MX" sz="1600" b="0" dirty="0">
                          <a:effectLst/>
                          <a:latin typeface="Abadi" panose="020B0604020104020204" pitchFamily="34" charset="0"/>
                        </a:rPr>
                        <a:t>Requisitos adicionales y/o comentarios</a:t>
                      </a:r>
                      <a:endParaRPr lang="es-MX" sz="1600" b="0" dirty="0"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649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s-ES" sz="1400" b="0" dirty="0">
                        <a:latin typeface="Abadi" panose="020B06040201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4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77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E576A713-99CF-4D54-487E-FFB1C982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23" y="3402870"/>
            <a:ext cx="851349" cy="8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B742C7F-A550-D0D8-F313-AD88CD804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05EF99-F813-8AFA-F148-4F11F859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" y="1584960"/>
            <a:ext cx="2690729" cy="8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0491C-105A-60EE-07E7-15EE4519B4CF}"/>
              </a:ext>
            </a:extLst>
          </p:cNvPr>
          <p:cNvSpPr txBox="1"/>
          <p:nvPr/>
        </p:nvSpPr>
        <p:spPr>
          <a:xfrm>
            <a:off x="4671096" y="1205947"/>
            <a:ext cx="3366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Geomanist"/>
              </a:rPr>
              <a:t>¡¡INTERESADOS!!</a:t>
            </a:r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F7BFC1-7468-E735-37CF-3FB9914957BF}"/>
              </a:ext>
            </a:extLst>
          </p:cNvPr>
          <p:cNvSpPr txBox="1"/>
          <p:nvPr/>
        </p:nvSpPr>
        <p:spPr>
          <a:xfrm>
            <a:off x="3105565" y="1721462"/>
            <a:ext cx="8351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latin typeface="Geomanist"/>
              </a:rPr>
              <a:t>Traer a la Oficina de </a:t>
            </a:r>
            <a:r>
              <a:rPr lang="es-MX" sz="1800" b="1" dirty="0">
                <a:solidFill>
                  <a:schemeClr val="accent5"/>
                </a:solidFill>
                <a:latin typeface="Geomanist"/>
              </a:rPr>
              <a:t>Gestión Tecnológica y Vinculación </a:t>
            </a:r>
            <a:r>
              <a:rPr lang="es-MX" sz="1800" dirty="0">
                <a:latin typeface="Geomanist"/>
              </a:rPr>
              <a:t>la siguiente información en </a:t>
            </a:r>
            <a:r>
              <a:rPr lang="es-MX" sz="1800" dirty="0">
                <a:highlight>
                  <a:srgbClr val="FFFF00"/>
                </a:highlight>
                <a:latin typeface="Geomanist"/>
              </a:rPr>
              <a:t>USB: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54B0D7-D52A-5EA6-5411-265B05CCDAE9}"/>
              </a:ext>
            </a:extLst>
          </p:cNvPr>
          <p:cNvSpPr txBox="1"/>
          <p:nvPr/>
        </p:nvSpPr>
        <p:spPr>
          <a:xfrm>
            <a:off x="3112192" y="2140520"/>
            <a:ext cx="4763328" cy="8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latin typeface="Geomanist"/>
              </a:rPr>
              <a:t>En una carpeta con su nombre completo que contenga en formato PDF: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Kardex donde aparezca su promedio.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Seguro facultativo.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9012BF-CBAF-D131-CF0E-B7894605D5E1}"/>
              </a:ext>
            </a:extLst>
          </p:cNvPr>
          <p:cNvSpPr txBox="1"/>
          <p:nvPr/>
        </p:nvSpPr>
        <p:spPr>
          <a:xfrm>
            <a:off x="7775690" y="2111452"/>
            <a:ext cx="3518453" cy="2556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200" dirty="0">
                <a:latin typeface="Geomanist"/>
              </a:rPr>
              <a:t>Y en formato Word, una hoja con los siguientes datos: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Nombre completo.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Número de control.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Carrera.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Correo institucional y personal.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Número celular.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Número de folio de la vacante solicitada.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Nombre del proyecto de tu interés.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latin typeface="Geomanist"/>
              </a:rPr>
              <a:t>Ubicación donde prestará el servicio.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CB6CD6-F3C1-B4D8-BA9B-E72EB6C9E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09" y="3421741"/>
            <a:ext cx="672443" cy="8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B6B2EB-2E02-233D-08CF-37F6150BE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1" y="3207401"/>
            <a:ext cx="1179207" cy="117920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F51EB72-EC80-56A1-C6BE-37A37B37E709}"/>
              </a:ext>
            </a:extLst>
          </p:cNvPr>
          <p:cNvSpPr txBox="1"/>
          <p:nvPr/>
        </p:nvSpPr>
        <p:spPr>
          <a:xfrm>
            <a:off x="276761" y="4290726"/>
            <a:ext cx="17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badi" panose="020B0604020104020204" pitchFamily="34" charset="0"/>
              </a:rPr>
              <a:t>“NOMBRE DEL ALUMNO”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51C2A0E-171A-AE65-AFC1-800EEB7E58B5}"/>
              </a:ext>
            </a:extLst>
          </p:cNvPr>
          <p:cNvSpPr/>
          <p:nvPr/>
        </p:nvSpPr>
        <p:spPr>
          <a:xfrm>
            <a:off x="1813478" y="3872120"/>
            <a:ext cx="1292087" cy="23679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5C1AB1-D88D-B19B-EBDC-7EEA6EFAD737}"/>
              </a:ext>
            </a:extLst>
          </p:cNvPr>
          <p:cNvSpPr txBox="1"/>
          <p:nvPr/>
        </p:nvSpPr>
        <p:spPr>
          <a:xfrm>
            <a:off x="2835926" y="4340421"/>
            <a:ext cx="172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badi" panose="020B0604020104020204" pitchFamily="34" charset="0"/>
              </a:rPr>
              <a:t>“KARDEX”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32F041E7-95D9-753F-6DAA-D52DF212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96" y="3421587"/>
            <a:ext cx="672443" cy="8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D673182-065C-BB97-45D8-8DD67B49337E}"/>
              </a:ext>
            </a:extLst>
          </p:cNvPr>
          <p:cNvSpPr txBox="1"/>
          <p:nvPr/>
        </p:nvSpPr>
        <p:spPr>
          <a:xfrm>
            <a:off x="4143250" y="4339344"/>
            <a:ext cx="17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badi" panose="020B0604020104020204" pitchFamily="34" charset="0"/>
              </a:rPr>
              <a:t>“SEGURO FACULTATIVO”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AB1F213-817C-8B9B-DD53-299C0CE20399}"/>
              </a:ext>
            </a:extLst>
          </p:cNvPr>
          <p:cNvSpPr txBox="1"/>
          <p:nvPr/>
        </p:nvSpPr>
        <p:spPr>
          <a:xfrm>
            <a:off x="5567167" y="4328097"/>
            <a:ext cx="163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Abadi" panose="020B0604020104020204" pitchFamily="34" charset="0"/>
              </a:rPr>
              <a:t>“DATOS DEL ALUMNO”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00BF828-CB59-834C-ABF3-7468FF9EB5B5}"/>
              </a:ext>
            </a:extLst>
          </p:cNvPr>
          <p:cNvSpPr txBox="1"/>
          <p:nvPr/>
        </p:nvSpPr>
        <p:spPr>
          <a:xfrm>
            <a:off x="7620839" y="4874149"/>
            <a:ext cx="417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highlight>
                  <a:srgbClr val="FFFF00"/>
                </a:highlight>
                <a:latin typeface="Geomanist"/>
              </a:rPr>
              <a:t>NOTA IMPORTANTE: </a:t>
            </a:r>
            <a:r>
              <a:rPr lang="es-MX" sz="1600" dirty="0">
                <a:highlight>
                  <a:srgbClr val="FFFF00"/>
                </a:highlight>
                <a:latin typeface="Geomanist"/>
              </a:rPr>
              <a:t>1 FOLIO POR ALUMNO</a:t>
            </a:r>
          </a:p>
        </p:txBody>
      </p:sp>
      <p:sp>
        <p:nvSpPr>
          <p:cNvPr id="26" name="Signo más 25">
            <a:extLst>
              <a:ext uri="{FF2B5EF4-FFF2-40B4-BE49-F238E27FC236}">
                <a16:creationId xmlns:a16="http://schemas.microsoft.com/office/drawing/2014/main" id="{B42BFE5E-C3BB-C0A2-55DD-9732A29EF0DE}"/>
              </a:ext>
            </a:extLst>
          </p:cNvPr>
          <p:cNvSpPr/>
          <p:nvPr/>
        </p:nvSpPr>
        <p:spPr>
          <a:xfrm>
            <a:off x="4146149" y="3725907"/>
            <a:ext cx="339297" cy="37316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Signo más 26">
            <a:extLst>
              <a:ext uri="{FF2B5EF4-FFF2-40B4-BE49-F238E27FC236}">
                <a16:creationId xmlns:a16="http://schemas.microsoft.com/office/drawing/2014/main" id="{3C252FAD-13D4-AC6E-ABDE-967AB2A368AB}"/>
              </a:ext>
            </a:extLst>
          </p:cNvPr>
          <p:cNvSpPr/>
          <p:nvPr/>
        </p:nvSpPr>
        <p:spPr>
          <a:xfrm>
            <a:off x="5493856" y="3722675"/>
            <a:ext cx="339297" cy="373160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613978-A01E-2403-5B17-A71D314EB598}"/>
              </a:ext>
            </a:extLst>
          </p:cNvPr>
          <p:cNvSpPr/>
          <p:nvPr/>
        </p:nvSpPr>
        <p:spPr>
          <a:xfrm>
            <a:off x="0" y="915053"/>
            <a:ext cx="12192000" cy="21680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6079A5-A958-E7F4-6411-D14535BCB8BD}"/>
              </a:ext>
            </a:extLst>
          </p:cNvPr>
          <p:cNvSpPr txBox="1"/>
          <p:nvPr/>
        </p:nvSpPr>
        <p:spPr>
          <a:xfrm>
            <a:off x="3861112" y="883194"/>
            <a:ext cx="446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VACANTES PEMEX PARA RESIDENTES ENERO- JUNIO 2026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57C0C7-508F-24E1-1046-50BFCAB4BF6E}"/>
              </a:ext>
            </a:extLst>
          </p:cNvPr>
          <p:cNvSpPr txBox="1"/>
          <p:nvPr/>
        </p:nvSpPr>
        <p:spPr>
          <a:xfrm>
            <a:off x="6515612" y="5235840"/>
            <a:ext cx="5593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highlight>
                  <a:srgbClr val="FFFF00"/>
                </a:highlight>
                <a:latin typeface="Geomanist"/>
              </a:rPr>
              <a:t>HORARIO DE ATENCIÓN: </a:t>
            </a:r>
            <a:r>
              <a:rPr lang="es-ES" sz="1400" dirty="0">
                <a:highlight>
                  <a:srgbClr val="FFFF00"/>
                </a:highlight>
                <a:latin typeface="Geomanist"/>
              </a:rPr>
              <a:t>LUNES A VIERNES DE 8:00 AM A 3:00 PM</a:t>
            </a:r>
            <a:endParaRPr lang="es-MX" sz="1400" dirty="0">
              <a:highlight>
                <a:srgbClr val="FFFF00"/>
              </a:highlight>
              <a:latin typeface="Geomanist"/>
            </a:endParaRPr>
          </a:p>
        </p:txBody>
      </p:sp>
    </p:spTree>
    <p:extLst>
      <p:ext uri="{BB962C8B-B14F-4D97-AF65-F5344CB8AC3E}">
        <p14:creationId xmlns:p14="http://schemas.microsoft.com/office/powerpoint/2010/main" val="768166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E36A1-5AFB-5490-98BF-BE751464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A2FE14C-8BE5-C4F9-75EE-22EAE7042F7C}"/>
              </a:ext>
            </a:extLst>
          </p:cNvPr>
          <p:cNvSpPr txBox="1"/>
          <p:nvPr/>
        </p:nvSpPr>
        <p:spPr>
          <a:xfrm>
            <a:off x="270739" y="1121658"/>
            <a:ext cx="10721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Recuerda traer tu documentación completa y a tiempo, y asegúrate de utilizar solo un folio por alumno</a:t>
            </a:r>
            <a:endParaRPr lang="es-MX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686B7C6-0264-E36D-3D49-1F5F61894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32"/>
            <a:ext cx="12192000" cy="9150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60CD943-A917-CF59-490A-819619D22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63839"/>
              </p:ext>
            </p:extLst>
          </p:nvPr>
        </p:nvGraphicFramePr>
        <p:xfrm>
          <a:off x="270739" y="2229655"/>
          <a:ext cx="11392986" cy="4156858"/>
        </p:xfrm>
        <a:graphic>
          <a:graphicData uri="http://schemas.openxmlformats.org/drawingml/2006/table">
            <a:tbl>
              <a:tblPr/>
              <a:tblGrid>
                <a:gridCol w="693613">
                  <a:extLst>
                    <a:ext uri="{9D8B030D-6E8A-4147-A177-3AD203B41FA5}">
                      <a16:colId xmlns:a16="http://schemas.microsoft.com/office/drawing/2014/main" val="3868320780"/>
                    </a:ext>
                  </a:extLst>
                </a:gridCol>
                <a:gridCol w="1364530">
                  <a:extLst>
                    <a:ext uri="{9D8B030D-6E8A-4147-A177-3AD203B41FA5}">
                      <a16:colId xmlns:a16="http://schemas.microsoft.com/office/drawing/2014/main" val="4329076"/>
                    </a:ext>
                  </a:extLst>
                </a:gridCol>
                <a:gridCol w="1579618">
                  <a:extLst>
                    <a:ext uri="{9D8B030D-6E8A-4147-A177-3AD203B41FA5}">
                      <a16:colId xmlns:a16="http://schemas.microsoft.com/office/drawing/2014/main" val="268910151"/>
                    </a:ext>
                  </a:extLst>
                </a:gridCol>
                <a:gridCol w="1250079">
                  <a:extLst>
                    <a:ext uri="{9D8B030D-6E8A-4147-A177-3AD203B41FA5}">
                      <a16:colId xmlns:a16="http://schemas.microsoft.com/office/drawing/2014/main" val="987002089"/>
                    </a:ext>
                  </a:extLst>
                </a:gridCol>
                <a:gridCol w="3274674">
                  <a:extLst>
                    <a:ext uri="{9D8B030D-6E8A-4147-A177-3AD203B41FA5}">
                      <a16:colId xmlns:a16="http://schemas.microsoft.com/office/drawing/2014/main" val="3070565402"/>
                    </a:ext>
                  </a:extLst>
                </a:gridCol>
                <a:gridCol w="1885622">
                  <a:extLst>
                    <a:ext uri="{9D8B030D-6E8A-4147-A177-3AD203B41FA5}">
                      <a16:colId xmlns:a16="http://schemas.microsoft.com/office/drawing/2014/main" val="243969084"/>
                    </a:ext>
                  </a:extLst>
                </a:gridCol>
                <a:gridCol w="1344850">
                  <a:extLst>
                    <a:ext uri="{9D8B030D-6E8A-4147-A177-3AD203B41FA5}">
                      <a16:colId xmlns:a16="http://schemas.microsoft.com/office/drawing/2014/main" val="1480849708"/>
                    </a:ext>
                  </a:extLst>
                </a:gridCol>
              </a:tblGrid>
              <a:tr h="644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Folio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donde se requiere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Tipo de programa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Profesión requerida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Proyecto y/o Actividades a realizar, alineados a la formación académica del estudiante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Centro de Trabajo donde prestará el servicio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Nombre del Asesor Técnico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11230"/>
                  </a:ext>
                </a:extLst>
              </a:tr>
              <a:tr h="627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Cosoleacaque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 de Programa de Prevención de Accidentes</a:t>
                      </a:r>
                      <a:endParaRPr lang="es-ES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 Cosoleacaque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Jessica Berenice Isidoro Pio</a:t>
                      </a:r>
                      <a:endParaRPr lang="it-IT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64208"/>
                  </a:ext>
                </a:extLst>
              </a:tr>
              <a:tr h="10037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Cosoleacaque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 la NOM-001-SEMANART-2021 "Limites maximos permisibles de contaminantes en las aguas residuales descargadas a cuerpos receptores propiedad de la nación", en el C.P. Cosoleacaque</a:t>
                      </a:r>
                      <a:endParaRPr lang="es-ES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 Cosoleacaque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Biol. José Luis Fonseca Martínez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92137"/>
                  </a:ext>
                </a:extLst>
              </a:tr>
              <a:tr h="8360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ACTUALIZACION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PROCEDIMIENTOS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ESPECIFICOS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LAS PLANTAS DE PROCESO DE SECTOR 6.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GUTIERREZ CORTES FERNANDO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82761"/>
                  </a:ext>
                </a:extLst>
              </a:tr>
              <a:tr h="10450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OPTIMIZAR,  SEGUIMIENTO Y AJUSTE DE LAS VARIABLES </a:t>
                      </a:r>
                      <a:r>
                        <a:rPr lang="es-MX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SIGNIFICATICAS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LOS </a:t>
                      </a:r>
                      <a:r>
                        <a:rPr lang="es-MX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CAFD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H-24001 / H-24002 / H-11001 / H-11002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GUTIERREZ</a:t>
                      </a: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CORTES FERNANDO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395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D0E5D46-C84A-0206-B12B-0348FABC173F}"/>
              </a:ext>
            </a:extLst>
          </p:cNvPr>
          <p:cNvSpPr txBox="1"/>
          <p:nvPr/>
        </p:nvSpPr>
        <p:spPr>
          <a:xfrm>
            <a:off x="898268" y="1493006"/>
            <a:ext cx="4489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00"/>
                </a:highlight>
              </a:rPr>
              <a:t>Recepción de documentos: MIÉRCOLES 15 DE ENERO AL 23 DE ENERO </a:t>
            </a:r>
            <a:endParaRPr lang="es-MX" b="1" dirty="0">
              <a:highlight>
                <a:srgbClr val="FFFF00"/>
              </a:highlight>
            </a:endParaRPr>
          </a:p>
        </p:txBody>
      </p:sp>
      <p:pic>
        <p:nvPicPr>
          <p:cNvPr id="11" name="Imagen 10" descr="Interfaz de usuario gráfica, Diagrama, Aplicación&#10;&#10;El contenido generado por IA puede ser incorrecto.">
            <a:extLst>
              <a:ext uri="{FF2B5EF4-FFF2-40B4-BE49-F238E27FC236}">
                <a16:creationId xmlns:a16="http://schemas.microsoft.com/office/drawing/2014/main" id="{2264873D-ECE3-7932-5466-1A8BE0CE6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6" y="1441317"/>
            <a:ext cx="2162629" cy="7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5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33157-84C3-1A65-86AB-5B35FB287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AF7FBA4-2C5F-AC77-AAA7-9E76649E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B6B565F-09CB-4426-EDBF-166E165EF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11678"/>
              </p:ext>
            </p:extLst>
          </p:nvPr>
        </p:nvGraphicFramePr>
        <p:xfrm>
          <a:off x="213586" y="2573126"/>
          <a:ext cx="11804242" cy="4195210"/>
        </p:xfrm>
        <a:graphic>
          <a:graphicData uri="http://schemas.openxmlformats.org/drawingml/2006/table">
            <a:tbl>
              <a:tblPr/>
              <a:tblGrid>
                <a:gridCol w="727655">
                  <a:extLst>
                    <a:ext uri="{9D8B030D-6E8A-4147-A177-3AD203B41FA5}">
                      <a16:colId xmlns:a16="http://schemas.microsoft.com/office/drawing/2014/main" val="3868320780"/>
                    </a:ext>
                  </a:extLst>
                </a:gridCol>
                <a:gridCol w="1527259">
                  <a:extLst>
                    <a:ext uri="{9D8B030D-6E8A-4147-A177-3AD203B41FA5}">
                      <a16:colId xmlns:a16="http://schemas.microsoft.com/office/drawing/2014/main" val="4329076"/>
                    </a:ext>
                  </a:extLst>
                </a:gridCol>
                <a:gridCol w="1730640">
                  <a:extLst>
                    <a:ext uri="{9D8B030D-6E8A-4147-A177-3AD203B41FA5}">
                      <a16:colId xmlns:a16="http://schemas.microsoft.com/office/drawing/2014/main" val="268910151"/>
                    </a:ext>
                  </a:extLst>
                </a:gridCol>
                <a:gridCol w="1369595">
                  <a:extLst>
                    <a:ext uri="{9D8B030D-6E8A-4147-A177-3AD203B41FA5}">
                      <a16:colId xmlns:a16="http://schemas.microsoft.com/office/drawing/2014/main" val="987002089"/>
                    </a:ext>
                  </a:extLst>
                </a:gridCol>
                <a:gridCol w="3587755">
                  <a:extLst>
                    <a:ext uri="{9D8B030D-6E8A-4147-A177-3AD203B41FA5}">
                      <a16:colId xmlns:a16="http://schemas.microsoft.com/office/drawing/2014/main" val="3070565402"/>
                    </a:ext>
                  </a:extLst>
                </a:gridCol>
                <a:gridCol w="1494987">
                  <a:extLst>
                    <a:ext uri="{9D8B030D-6E8A-4147-A177-3AD203B41FA5}">
                      <a16:colId xmlns:a16="http://schemas.microsoft.com/office/drawing/2014/main" val="243969084"/>
                    </a:ext>
                  </a:extLst>
                </a:gridCol>
                <a:gridCol w="1366351">
                  <a:extLst>
                    <a:ext uri="{9D8B030D-6E8A-4147-A177-3AD203B41FA5}">
                      <a16:colId xmlns:a16="http://schemas.microsoft.com/office/drawing/2014/main" val="1480849708"/>
                    </a:ext>
                  </a:extLst>
                </a:gridCol>
              </a:tblGrid>
              <a:tr h="634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Folio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donde se requiere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Tipo de programa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Profesión requerida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Proyecto y/o Actividades a realizar, alineados a la formación académica del estudiante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Centro de Trabajo donde prestará el servicio</a:t>
                      </a:r>
                      <a:endParaRPr lang="es-ES" sz="10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Nombre del Asesor Técnico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11230"/>
                  </a:ext>
                </a:extLst>
              </a:tr>
              <a:tr h="6172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PLANES DE MANEJO INTEGRAL DE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RESÍDUOS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PLANTA DE AZUFRE-1 Y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QUEMADORES EN LA REFINERÍA MINATITLÁN</a:t>
                      </a:r>
                      <a:endParaRPr lang="es-ES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HERNANDEZ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TORRES MIGUEL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64208"/>
                  </a:ext>
                </a:extLst>
              </a:tr>
              <a:tr h="9084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PLANES DE MANEJO INTEGRAL DE RESÍDUOS EN LA PLANTA DE UTPE Y AREA DE EFLUENTES EN LA REFINERÍA MINATITLÁN</a:t>
                      </a:r>
                      <a:endParaRPr lang="es-E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HERNANDEZ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TORRES MIGUEL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92137"/>
                  </a:ext>
                </a:extLst>
              </a:tr>
              <a:tr h="822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 IMPLEMENTACION DEL SISTEMA INSTITUCIONAL DE GESTION  DE LAS MEDICIONES, MONITOREO DE CARGAS, PRODUCCIONES Y MOVIMIENTOS EN LA PLATAFORMA PI VISION/ PI PROCESS DEL SECTOR N°4 MOVIMIENTO DE PRODUCTOS DE LA REFINERIA MINATITLAN.</a:t>
                      </a:r>
                      <a:endParaRPr lang="es-E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NARVAEZ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GONZALEZ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DANIEL ALBERTO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82761"/>
                  </a:ext>
                </a:extLst>
              </a:tr>
              <a:tr h="10287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 IMPLEMENTACION DE SISTEMAS INTEGRAL DE GESTION (ISO-50001) DE LA SUPER INTENDENCIA DE LA PROGRAMACION DEL SECTOR 4.</a:t>
                      </a:r>
                      <a:endParaRPr lang="es-E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NARVAEZ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GONZALEZ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DANIEL ALBERTO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395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F556815-2B69-C2B5-D7AF-2AE40776A9D5}"/>
              </a:ext>
            </a:extLst>
          </p:cNvPr>
          <p:cNvSpPr txBox="1"/>
          <p:nvPr/>
        </p:nvSpPr>
        <p:spPr>
          <a:xfrm>
            <a:off x="213586" y="1082259"/>
            <a:ext cx="11368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Recuerda traer tu documentación completa y a tiempo, y asegúrate de utilizar solo un folio por alumno</a:t>
            </a:r>
            <a:endParaRPr lang="es-MX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03E436-ADC0-1659-180D-27D53940FFBB}"/>
              </a:ext>
            </a:extLst>
          </p:cNvPr>
          <p:cNvSpPr txBox="1"/>
          <p:nvPr/>
        </p:nvSpPr>
        <p:spPr>
          <a:xfrm>
            <a:off x="661822" y="1636178"/>
            <a:ext cx="414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00"/>
                </a:highlight>
              </a:rPr>
              <a:t>Recepción de documentos: MIÉRCOLES 15 DE ENERO AL 23 DE ENERO </a:t>
            </a:r>
            <a:endParaRPr lang="es-MX" b="1" dirty="0">
              <a:highlight>
                <a:srgbClr val="FFFF00"/>
              </a:highlight>
            </a:endParaRPr>
          </a:p>
        </p:txBody>
      </p:sp>
      <p:pic>
        <p:nvPicPr>
          <p:cNvPr id="28" name="Imagen 27" descr="Interfaz de usuario gráfica, Diagrama, Aplicación&#10;&#10;El contenido generado por IA puede ser incorrecto.">
            <a:extLst>
              <a:ext uri="{FF2B5EF4-FFF2-40B4-BE49-F238E27FC236}">
                <a16:creationId xmlns:a16="http://schemas.microsoft.com/office/drawing/2014/main" id="{52C91B32-C27E-3C72-49F9-EF0998FA5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20" y="1478304"/>
            <a:ext cx="3043310" cy="10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2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97DA0-75BD-7BA4-C589-18E201F5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B24BCF1B-3EFB-056B-E26E-673F5F3B4188}"/>
              </a:ext>
            </a:extLst>
          </p:cNvPr>
          <p:cNvSpPr txBox="1"/>
          <p:nvPr/>
        </p:nvSpPr>
        <p:spPr>
          <a:xfrm>
            <a:off x="286156" y="1110266"/>
            <a:ext cx="10415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Recuerda traer tu documentación completa y a tiempo, y asegúrate de utilizar solo un folio por alumno</a:t>
            </a:r>
            <a:endParaRPr lang="es-MX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62F7E15-7E6A-6322-5EEA-EF16FFF5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505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22F5E45-9322-3355-9CD4-73E7A61D3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26310"/>
              </p:ext>
            </p:extLst>
          </p:nvPr>
        </p:nvGraphicFramePr>
        <p:xfrm>
          <a:off x="286156" y="2316250"/>
          <a:ext cx="11368813" cy="3431484"/>
        </p:xfrm>
        <a:graphic>
          <a:graphicData uri="http://schemas.openxmlformats.org/drawingml/2006/table">
            <a:tbl>
              <a:tblPr/>
              <a:tblGrid>
                <a:gridCol w="731895">
                  <a:extLst>
                    <a:ext uri="{9D8B030D-6E8A-4147-A177-3AD203B41FA5}">
                      <a16:colId xmlns:a16="http://schemas.microsoft.com/office/drawing/2014/main" val="3868320780"/>
                    </a:ext>
                  </a:extLst>
                </a:gridCol>
                <a:gridCol w="1439841">
                  <a:extLst>
                    <a:ext uri="{9D8B030D-6E8A-4147-A177-3AD203B41FA5}">
                      <a16:colId xmlns:a16="http://schemas.microsoft.com/office/drawing/2014/main" val="4329076"/>
                    </a:ext>
                  </a:extLst>
                </a:gridCol>
                <a:gridCol w="1666801">
                  <a:extLst>
                    <a:ext uri="{9D8B030D-6E8A-4147-A177-3AD203B41FA5}">
                      <a16:colId xmlns:a16="http://schemas.microsoft.com/office/drawing/2014/main" val="268910151"/>
                    </a:ext>
                  </a:extLst>
                </a:gridCol>
                <a:gridCol w="1319074">
                  <a:extLst>
                    <a:ext uri="{9D8B030D-6E8A-4147-A177-3AD203B41FA5}">
                      <a16:colId xmlns:a16="http://schemas.microsoft.com/office/drawing/2014/main" val="987002089"/>
                    </a:ext>
                  </a:extLst>
                </a:gridCol>
                <a:gridCol w="3455411">
                  <a:extLst>
                    <a:ext uri="{9D8B030D-6E8A-4147-A177-3AD203B41FA5}">
                      <a16:colId xmlns:a16="http://schemas.microsoft.com/office/drawing/2014/main" val="3070565402"/>
                    </a:ext>
                  </a:extLst>
                </a:gridCol>
                <a:gridCol w="1439841">
                  <a:extLst>
                    <a:ext uri="{9D8B030D-6E8A-4147-A177-3AD203B41FA5}">
                      <a16:colId xmlns:a16="http://schemas.microsoft.com/office/drawing/2014/main" val="243969084"/>
                    </a:ext>
                  </a:extLst>
                </a:gridCol>
                <a:gridCol w="1315950">
                  <a:extLst>
                    <a:ext uri="{9D8B030D-6E8A-4147-A177-3AD203B41FA5}">
                      <a16:colId xmlns:a16="http://schemas.microsoft.com/office/drawing/2014/main" val="1480849708"/>
                    </a:ext>
                  </a:extLst>
                </a:gridCol>
              </a:tblGrid>
              <a:tr h="6349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Folio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Ciudad donde se requiere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Tipo de programa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Profesión requerida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Proyecto y/o Actividades a realizar, alineados a la formación académica del estudiante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Centro de Trabajo donde prestará el servicio</a:t>
                      </a:r>
                      <a:endParaRPr lang="es-ES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Nombre del Asesor Técnico</a:t>
                      </a:r>
                      <a:endParaRPr lang="es-MX" sz="10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675" marR="38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11230"/>
                  </a:ext>
                </a:extLst>
              </a:tr>
              <a:tr h="6172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LA ADMINISTRACION DE CONTRATOS DE SERVICIOS RELACIONADOS CON LOS PROCESOS DENTRO DE LA REFINERIA MINATITLAN</a:t>
                      </a:r>
                      <a:endParaRPr lang="es-E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PASTOR TOLEDO </a:t>
                      </a:r>
                      <a:r>
                        <a:rPr lang="es-MX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MAGSIN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64208"/>
                  </a:ext>
                </a:extLst>
              </a:tr>
              <a:tr h="144024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Minatitlán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PRÁCTICAS PROFESIONALES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ING. QUÍMICO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 DE LA PRODUCION. DIRIGIDA A ESTABLECER EL PROCESO Y DEFINIR LOS ELEMENTOS CLAVE QUE ASEGUREN LA CORRECTA  PLANEACION DE LA OPERACIÓN DEL SECTOR 3 DE LA REFINERIA MINATILAN. DE FORMA QUE LOS COMPROMISOS Y METAS QUE SE ESTABLEZCAN, CONSIDEREN LOS RIESGOS  INHERENTES DE LA PLANEACION, COMO LA CONFIABILIDAD DE LAS INSTALACIONES, SISTEMAS DE SEGURIDAD, LOS MANTENIMIENTOS O ACTAVIDADES OPERATIVAS QUE REQUIEREN PARO O DISMINUCION DE LA CAPACIDAD Y EL CICLO O CORRIDA OPERACIONAL DENTRO DEL CONTEXTO DE LA FASE OPERATIVA DEL CICLO DE VIDA, ASI COMO LOS RECUROS NECESEARIOS PARA SU CUMPLINIENTO.</a:t>
                      </a:r>
                      <a:endParaRPr lang="es-ES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Refinería Gral. Lázaro Cárdenas</a:t>
                      </a:r>
                      <a:endParaRPr lang="es-MX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ABARCA CERVANTES MARIO ALBERTO</a:t>
                      </a:r>
                      <a:endParaRPr lang="es-MX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9213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EBF731E-DA1B-E2FA-65FE-486201CC9B81}"/>
              </a:ext>
            </a:extLst>
          </p:cNvPr>
          <p:cNvSpPr txBox="1"/>
          <p:nvPr/>
        </p:nvSpPr>
        <p:spPr>
          <a:xfrm>
            <a:off x="286156" y="1528592"/>
            <a:ext cx="4605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highlight>
                  <a:srgbClr val="FFFF00"/>
                </a:highlight>
              </a:rPr>
              <a:t>Recepción de documentos: MIÉRCOLES 15 DE ENERO AL 23 DE ENERO </a:t>
            </a:r>
            <a:endParaRPr lang="es-MX" b="1" dirty="0">
              <a:highlight>
                <a:srgbClr val="FFFF00"/>
              </a:highlight>
            </a:endParaRPr>
          </a:p>
        </p:txBody>
      </p:sp>
      <p:pic>
        <p:nvPicPr>
          <p:cNvPr id="4" name="Imagen 3" descr="Interfaz de usuario gráfica, Diagrama, Aplicación&#10;&#10;El contenido generado por IA puede ser incorrecto.">
            <a:extLst>
              <a:ext uri="{FF2B5EF4-FFF2-40B4-BE49-F238E27FC236}">
                <a16:creationId xmlns:a16="http://schemas.microsoft.com/office/drawing/2014/main" id="{A202BDAD-C992-EC04-5A30-A783E8627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834" y="1443310"/>
            <a:ext cx="2356423" cy="8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4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F0D165-C608-0AD4-017F-269443C8BC71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5D213B-D06F-8E78-4F50-0205C5A87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A62400-2159-E5DF-59E1-946D1838D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46" y="1265063"/>
            <a:ext cx="7124707" cy="49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encrypted-tbn2.gstatic.com/images?q=tbn:ANd9GcSIFlU34qmrFyICLLhadApEJl8ZXFdBLfIMllsHr-MjNixJK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19">
            <a:off x="8774981" y="2415869"/>
            <a:ext cx="2489559" cy="299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uadroTexto 18"/>
          <p:cNvSpPr txBox="1"/>
          <p:nvPr/>
        </p:nvSpPr>
        <p:spPr>
          <a:xfrm>
            <a:off x="1190515" y="2855773"/>
            <a:ext cx="6097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478" lvl="0" indent="-285750" algn="just">
              <a:spcBef>
                <a:spcPts val="400"/>
              </a:spcBef>
              <a:buClr>
                <a:srgbClr val="FFC000"/>
              </a:buClr>
              <a:buSzPct val="68000"/>
              <a:buFont typeface="Wingdings" panose="05000000000000000000" pitchFamily="2" charset="2"/>
              <a:buChar char="v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estrategia educativa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carácter curricular, que permite al estudiante emprender un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teórico-práctico, analítico, reflexivo, crítico y profesional, para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resolver un problema especifico de la realidad social y productiva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para fortalecer y aplicar sus competencias profesionales.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83535" y="1926733"/>
            <a:ext cx="467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Residencia Profesional</a:t>
            </a:r>
            <a:endParaRPr lang="es-MX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729488" y="1406213"/>
            <a:ext cx="2987899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 Qué es la ?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F69E3C-D724-D3C8-468E-BD7F55FDF0FD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AA7E23-B0C3-D5D6-856E-30A5D0B20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57E0F1-C751-0095-52B7-CA8A95573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268108" y="1120502"/>
            <a:ext cx="4740619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¿Quienes intervienen ?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 CuadroTexto"/>
          <p:cNvSpPr txBox="1"/>
          <p:nvPr/>
        </p:nvSpPr>
        <p:spPr>
          <a:xfrm>
            <a:off x="1700013" y="1695267"/>
            <a:ext cx="996169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GESTION TECNOLOGICA Y VINCULACION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OFICINA DE PRACTICAS Y PROMOCION PROFESIONAL – RESIDENCIAS PROFESIONALES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DIVISIÓN DE ESTUDIOS PROFESIONALES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COORDINADORES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DEPARTAMENTOS ACADEMICOS</a:t>
            </a: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ACADEMIAS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    ASESORES INTERNOS </a:t>
            </a: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 ASESORES EXTERNOS </a:t>
            </a:r>
            <a:endParaRPr lang="es-E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SERVICIOS ESCOLARES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SECRETARIA DE CARRERA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5A347EC-E064-717F-83E4-78189C54077F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08A2F8-E299-55C7-34DE-E82AA39CF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4C5719-BF30-4802-9389-69E8F5427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2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3 Grupos: procesos grupales y su dinámica - PortafolioP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50" y="4440652"/>
            <a:ext cx="1990281" cy="161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Manual de Normatividad y Reglamentos para el Proyecto Ejecutivo -  ARQUITECTURA Normatividad y Reglam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573">
            <a:off x="2632581" y="4602891"/>
            <a:ext cx="1767389" cy="14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467483" y="1975602"/>
            <a:ext cx="5055178" cy="22380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proyecto de residencia profesional podrá realizarse de manera: </a:t>
            </a:r>
          </a:p>
          <a:p>
            <a:pPr marL="365760" marR="0" lvl="0" indent="-256032" algn="just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56032" algn="just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Individual, grupal o interdisciplinaria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; dependiendo de los requerimientos y las características del proyecto de la empresa, organismo o dependencia.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76311864"/>
              </p:ext>
            </p:extLst>
          </p:nvPr>
        </p:nvGraphicFramePr>
        <p:xfrm>
          <a:off x="7873194" y="1641627"/>
          <a:ext cx="3345266" cy="418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32127" y="1074680"/>
            <a:ext cx="3620511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8B72FB-77B8-F0A1-D7DD-1910580A6082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241303-772E-9690-0BCC-E13CBC0061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6334A1-13DB-AC3B-E176-975CB3ED13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1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94350567"/>
              </p:ext>
            </p:extLst>
          </p:nvPr>
        </p:nvGraphicFramePr>
        <p:xfrm>
          <a:off x="2927870" y="2021481"/>
          <a:ext cx="7046705" cy="322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349837" y="5592692"/>
            <a:ext cx="744730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s-ES" sz="500" b="1" dirty="0"/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LA RESIDENCIA PROFESIONAL SE CURSARÁ POR ÚNICA OCASIÓN</a:t>
            </a:r>
          </a:p>
          <a:p>
            <a:pPr algn="ctr"/>
            <a:r>
              <a:rPr lang="es-ES" sz="500" b="1" dirty="0"/>
              <a:t> </a:t>
            </a:r>
            <a:endParaRPr lang="en-US" sz="500" b="1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84245" y="1149851"/>
            <a:ext cx="6728349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Normatividad de las Residencias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A0BB91-D113-84C8-80A4-31547068006F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40E51-4C47-93D4-763A-FC3B9F9720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E00B41-D7CE-994D-2621-6BF64CDD1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2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13516" y="1169950"/>
            <a:ext cx="4658732" cy="5841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Ámbitos de desarrollo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www.canalgif.net/Gifs-animados/Arquitectura/Industrias/Imagen-animada-Industria-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9704" y="2556213"/>
            <a:ext cx="1811674" cy="1811675"/>
          </a:xfrm>
          <a:prstGeom prst="rect">
            <a:avLst/>
          </a:prstGeom>
          <a:noFill/>
        </p:spPr>
      </p:pic>
      <p:pic>
        <p:nvPicPr>
          <p:cNvPr id="12" name="Picture 8" descr="http://2.bp.blogspot.com/-P-mKZPki6XQ/T48QLh9CqlI/AAAAAAAAAAo/B5r5HfEYJ94/s1600/estruc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281" y="4416405"/>
            <a:ext cx="2154966" cy="1616225"/>
          </a:xfrm>
          <a:prstGeom prst="rect">
            <a:avLst/>
          </a:prstGeom>
          <a:noFill/>
        </p:spPr>
      </p:pic>
      <p:sp>
        <p:nvSpPr>
          <p:cNvPr id="13" name="CuadroTexto 12"/>
          <p:cNvSpPr txBox="1"/>
          <p:nvPr/>
        </p:nvSpPr>
        <p:spPr>
          <a:xfrm>
            <a:off x="758536" y="2178203"/>
            <a:ext cx="773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residencia profesional se podrá acreditar mediante la realización de </a:t>
            </a: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proyectos internos o externos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carácter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local, regional, nacional o internacional.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458646" y="3091280"/>
            <a:ext cx="688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Sector  social, productivo, de bienes y servicios.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Innovación y desarrollo tecnológico.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Investigación, Veranos científicos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Diseño y/o construcción de equipos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Evento Nacional de Innovación Tecnológica, etapa Nacional (INNOVATEC)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400" b="1" dirty="0"/>
              <a:t>Proyectos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 err="1"/>
              <a:t>Proyectos</a:t>
            </a:r>
            <a:r>
              <a:rPr lang="en-US" sz="2400" b="1" dirty="0"/>
              <a:t> </a:t>
            </a:r>
            <a:r>
              <a:rPr lang="en-US" sz="2400" b="1" dirty="0" err="1"/>
              <a:t>Integradores</a:t>
            </a:r>
            <a:endParaRPr lang="en-US" sz="24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/>
              <a:t>Proyecto </a:t>
            </a:r>
            <a:r>
              <a:rPr lang="en-US" sz="2400" b="1" dirty="0" err="1"/>
              <a:t>bajo</a:t>
            </a:r>
            <a:r>
              <a:rPr lang="en-US" sz="2400" b="1" dirty="0"/>
              <a:t> </a:t>
            </a:r>
            <a:r>
              <a:rPr lang="en-US" sz="2400" b="1" dirty="0" err="1"/>
              <a:t>enfoque</a:t>
            </a:r>
            <a:r>
              <a:rPr lang="en-US" sz="2400" b="1" dirty="0"/>
              <a:t> del </a:t>
            </a:r>
            <a:r>
              <a:rPr lang="en-US" sz="2400" b="1" dirty="0" err="1"/>
              <a:t>modelo</a:t>
            </a:r>
            <a:r>
              <a:rPr lang="en-US" sz="2400" b="1" dirty="0"/>
              <a:t> DUAL</a:t>
            </a:r>
          </a:p>
        </p:txBody>
      </p:sp>
      <p:pic>
        <p:nvPicPr>
          <p:cNvPr id="19" name="Picture 2" descr="3 maneras de reducir el riesgo en proyectos de innovación y desarrollo |  OBS Business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81" y="1326266"/>
            <a:ext cx="1935596" cy="130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1892191" y="1625169"/>
            <a:ext cx="4200478" cy="69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se pueden Realizar?</a:t>
            </a:r>
            <a:endParaRPr lang="es-MX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2B757C-ADBF-EA1C-E592-78A2211A5DD7}"/>
              </a:ext>
            </a:extLst>
          </p:cNvPr>
          <p:cNvSpPr/>
          <p:nvPr/>
        </p:nvSpPr>
        <p:spPr>
          <a:xfrm>
            <a:off x="1356403" y="6511678"/>
            <a:ext cx="10835597" cy="345449"/>
          </a:xfrm>
          <a:prstGeom prst="rect">
            <a:avLst/>
          </a:prstGeom>
          <a:solidFill>
            <a:srgbClr val="00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     FB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: Residencias IT Minatitlán                      </a:t>
            </a:r>
            <a:r>
              <a:rPr lang="es-MX" sz="1400" b="1" dirty="0">
                <a:solidFill>
                  <a:schemeClr val="bg1"/>
                </a:solidFill>
                <a:cs typeface="Arial" panose="020B0604020202020204" pitchFamily="34" charset="0"/>
              </a:rPr>
              <a:t>Of. Prácticas y Promoción Profesional             CORREO: </a:t>
            </a:r>
            <a:r>
              <a:rPr lang="es-MX" sz="1400" dirty="0">
                <a:solidFill>
                  <a:schemeClr val="bg1"/>
                </a:solidFill>
                <a:cs typeface="Arial" panose="020B0604020202020204" pitchFamily="34" charset="0"/>
              </a:rPr>
              <a:t>residenciasprofesionales@minatitlan.tecnm.mx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21D8E1-04CD-9DB7-E995-EB2E00BF5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193"/>
            <a:ext cx="1337096" cy="8649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67881D-6A36-DEC7-A29D-71EFBE5E8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5" y="94623"/>
            <a:ext cx="1337096" cy="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3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4F1D08503B15488685664DFB871F88" ma:contentTypeVersion="8" ma:contentTypeDescription="Crear nuevo documento." ma:contentTypeScope="" ma:versionID="1e4426ca937ad6f8bd287c0e88c9573b">
  <xsd:schema xmlns:xsd="http://www.w3.org/2001/XMLSchema" xmlns:xs="http://www.w3.org/2001/XMLSchema" xmlns:p="http://schemas.microsoft.com/office/2006/metadata/properties" xmlns:ns2="8990d9b1-c7a6-4cc0-9d80-5f65a343869b" targetNamespace="http://schemas.microsoft.com/office/2006/metadata/properties" ma:root="true" ma:fieldsID="8c2ba3714ac409e1c21d255cb843a3ae" ns2:_="">
    <xsd:import namespace="8990d9b1-c7a6-4cc0-9d80-5f65a3438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0d9b1-c7a6-4cc0-9d80-5f65a3438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CD7C4-3169-4D27-8126-F131AF1EA87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8990d9b1-c7a6-4cc0-9d80-5f65a343869b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9F347C-33EE-4592-ACDE-B4243BFB2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0d9b1-c7a6-4cc0-9d80-5f65a3438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BA316F-0CEE-4044-A271-96730055B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12141</TotalTime>
  <Words>5079</Words>
  <Application>Microsoft Office PowerPoint</Application>
  <PresentationFormat>Panorámica</PresentationFormat>
  <Paragraphs>816</Paragraphs>
  <Slides>46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9" baseType="lpstr">
      <vt:lpstr>Abadi</vt:lpstr>
      <vt:lpstr>Aptos</vt:lpstr>
      <vt:lpstr>Arial</vt:lpstr>
      <vt:lpstr>Arial Black</vt:lpstr>
      <vt:lpstr>Calibri</vt:lpstr>
      <vt:lpstr>Calibri Light</vt:lpstr>
      <vt:lpstr>Geomanist</vt:lpstr>
      <vt:lpstr>Montserrat</vt:lpstr>
      <vt:lpstr>Times New Roman</vt:lpstr>
      <vt:lpstr>Wingdings</vt:lpstr>
      <vt:lpstr>Wingdings 3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RESIDENCIAS PROFESIONALES</cp:lastModifiedBy>
  <cp:revision>420</cp:revision>
  <cp:lastPrinted>2025-11-20T19:16:57Z</cp:lastPrinted>
  <dcterms:created xsi:type="dcterms:W3CDTF">2020-11-19T19:24:34Z</dcterms:created>
  <dcterms:modified xsi:type="dcterms:W3CDTF">2026-01-14T21:05:00Z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0x010100864F1D08503B15488685664DFB871F88</vt:lpwstr>
  </property>
</Properties>
</file>